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4048" y="9799649"/>
            <a:ext cx="18033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6.png"/><Relationship Id="rId15" Type="http://schemas.openxmlformats.org/officeDocument/2006/relationships/image" Target="../media/image27.png"/><Relationship Id="rId16" Type="http://schemas.openxmlformats.org/officeDocument/2006/relationships/image" Target="../media/image28.png"/><Relationship Id="rId17" Type="http://schemas.openxmlformats.org/officeDocument/2006/relationships/image" Target="../media/image29.png"/><Relationship Id="rId18" Type="http://schemas.openxmlformats.org/officeDocument/2006/relationships/image" Target="../media/image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9.png"/><Relationship Id="rId7" Type="http://schemas.openxmlformats.org/officeDocument/2006/relationships/image" Target="../media/image18.png"/><Relationship Id="rId8" Type="http://schemas.openxmlformats.org/officeDocument/2006/relationships/image" Target="../media/image30.png"/><Relationship Id="rId9" Type="http://schemas.openxmlformats.org/officeDocument/2006/relationships/image" Target="../media/image20.png"/><Relationship Id="rId10" Type="http://schemas.openxmlformats.org/officeDocument/2006/relationships/image" Target="../media/image31.png"/><Relationship Id="rId11" Type="http://schemas.openxmlformats.org/officeDocument/2006/relationships/image" Target="../media/image22.png"/><Relationship Id="rId12" Type="http://schemas.openxmlformats.org/officeDocument/2006/relationships/image" Target="../media/image32.png"/><Relationship Id="rId13" Type="http://schemas.openxmlformats.org/officeDocument/2006/relationships/image" Target="../media/image33.png"/><Relationship Id="rId14" Type="http://schemas.openxmlformats.org/officeDocument/2006/relationships/image" Target="../media/image34.png"/><Relationship Id="rId15" Type="http://schemas.openxmlformats.org/officeDocument/2006/relationships/image" Target="../media/image35.png"/><Relationship Id="rId16" Type="http://schemas.openxmlformats.org/officeDocument/2006/relationships/image" Target="../media/image36.png"/><Relationship Id="rId17" Type="http://schemas.openxmlformats.org/officeDocument/2006/relationships/image" Target="../media/image37.png"/><Relationship Id="rId18" Type="http://schemas.openxmlformats.org/officeDocument/2006/relationships/image" Target="../media/image38.png"/><Relationship Id="rId19" Type="http://schemas.openxmlformats.org/officeDocument/2006/relationships/image" Target="../media/image39.png"/><Relationship Id="rId20" Type="http://schemas.openxmlformats.org/officeDocument/2006/relationships/image" Target="../media/image40.png"/><Relationship Id="rId21" Type="http://schemas.openxmlformats.org/officeDocument/2006/relationships/image" Target="../media/image41.png"/><Relationship Id="rId22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jpg"/><Relationship Id="rId7" Type="http://schemas.openxmlformats.org/officeDocument/2006/relationships/image" Target="../media/image45.png"/><Relationship Id="rId8" Type="http://schemas.openxmlformats.org/officeDocument/2006/relationships/image" Target="../media/image46.jpg"/><Relationship Id="rId9" Type="http://schemas.openxmlformats.org/officeDocument/2006/relationships/image" Target="../media/image47.png"/><Relationship Id="rId10" Type="http://schemas.openxmlformats.org/officeDocument/2006/relationships/image" Target="../media/image48.jpg"/><Relationship Id="rId11" Type="http://schemas.openxmlformats.org/officeDocument/2006/relationships/image" Target="../media/image49.png"/><Relationship Id="rId12" Type="http://schemas.openxmlformats.org/officeDocument/2006/relationships/image" Target="../media/image50.jpg"/><Relationship Id="rId13" Type="http://schemas.openxmlformats.org/officeDocument/2006/relationships/image" Target="../media/image51.png"/><Relationship Id="rId14" Type="http://schemas.openxmlformats.org/officeDocument/2006/relationships/image" Target="../media/image52.jpg"/><Relationship Id="rId15" Type="http://schemas.openxmlformats.org/officeDocument/2006/relationships/image" Target="../media/image53.jpg"/><Relationship Id="rId16" Type="http://schemas.openxmlformats.org/officeDocument/2006/relationships/image" Target="../media/image54.jpg"/><Relationship Id="rId17" Type="http://schemas.openxmlformats.org/officeDocument/2006/relationships/image" Target="../media/image55.jpg"/><Relationship Id="rId18" Type="http://schemas.openxmlformats.org/officeDocument/2006/relationships/image" Target="../media/image56.jpg"/><Relationship Id="rId19" Type="http://schemas.openxmlformats.org/officeDocument/2006/relationships/image" Target="../media/image57.jpg"/><Relationship Id="rId20" Type="http://schemas.openxmlformats.org/officeDocument/2006/relationships/image" Target="../media/image58.jpg"/><Relationship Id="rId21" Type="http://schemas.openxmlformats.org/officeDocument/2006/relationships/image" Target="../media/image59.png"/><Relationship Id="rId22" Type="http://schemas.openxmlformats.org/officeDocument/2006/relationships/image" Target="../media/image60.png"/><Relationship Id="rId23" Type="http://schemas.openxmlformats.org/officeDocument/2006/relationships/image" Target="../media/image61.png"/><Relationship Id="rId24" Type="http://schemas.openxmlformats.org/officeDocument/2006/relationships/image" Target="../media/image62.png"/><Relationship Id="rId25" Type="http://schemas.openxmlformats.org/officeDocument/2006/relationships/image" Target="../media/image63.png"/><Relationship Id="rId26" Type="http://schemas.openxmlformats.org/officeDocument/2006/relationships/image" Target="../media/image64.png"/><Relationship Id="rId27" Type="http://schemas.openxmlformats.org/officeDocument/2006/relationships/image" Target="../media/image65.png"/><Relationship Id="rId28" Type="http://schemas.openxmlformats.org/officeDocument/2006/relationships/image" Target="../media/image66.png"/><Relationship Id="rId29" Type="http://schemas.openxmlformats.org/officeDocument/2006/relationships/image" Target="../media/image67.png"/><Relationship Id="rId30" Type="http://schemas.openxmlformats.org/officeDocument/2006/relationships/image" Target="../media/image68.png"/><Relationship Id="rId31" Type="http://schemas.openxmlformats.org/officeDocument/2006/relationships/image" Target="../media/image69.png"/><Relationship Id="rId32" Type="http://schemas.openxmlformats.org/officeDocument/2006/relationships/image" Target="../media/image70.png"/><Relationship Id="rId33" Type="http://schemas.openxmlformats.org/officeDocument/2006/relationships/image" Target="../media/image71.png"/><Relationship Id="rId34" Type="http://schemas.openxmlformats.org/officeDocument/2006/relationships/image" Target="../media/image72.png"/><Relationship Id="rId35" Type="http://schemas.openxmlformats.org/officeDocument/2006/relationships/image" Target="../media/image73.png"/><Relationship Id="rId36" Type="http://schemas.openxmlformats.org/officeDocument/2006/relationships/image" Target="../media/image74.png"/><Relationship Id="rId37" Type="http://schemas.openxmlformats.org/officeDocument/2006/relationships/image" Target="../media/image16.png"/><Relationship Id="rId38" Type="http://schemas.openxmlformats.org/officeDocument/2006/relationships/image" Target="../media/image17.png"/><Relationship Id="rId39" Type="http://schemas.openxmlformats.org/officeDocument/2006/relationships/image" Target="../media/image20.png"/><Relationship Id="rId40" Type="http://schemas.openxmlformats.org/officeDocument/2006/relationships/image" Target="../media/image38.png"/><Relationship Id="rId41" Type="http://schemas.openxmlformats.org/officeDocument/2006/relationships/image" Target="../media/image22.png"/><Relationship Id="rId42" Type="http://schemas.openxmlformats.org/officeDocument/2006/relationships/image" Target="../media/image75.png"/><Relationship Id="rId43" Type="http://schemas.openxmlformats.org/officeDocument/2006/relationships/image" Target="../media/image76.png"/><Relationship Id="rId44" Type="http://schemas.openxmlformats.org/officeDocument/2006/relationships/image" Target="../media/image77.png"/><Relationship Id="rId45" Type="http://schemas.openxmlformats.org/officeDocument/2006/relationships/image" Target="../media/image18.png"/><Relationship Id="rId46" Type="http://schemas.openxmlformats.org/officeDocument/2006/relationships/image" Target="../media/image19.png"/><Relationship Id="rId47" Type="http://schemas.openxmlformats.org/officeDocument/2006/relationships/image" Target="../media/image7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7.png"/><Relationship Id="rId5" Type="http://schemas.openxmlformats.org/officeDocument/2006/relationships/image" Target="../media/image16.png"/><Relationship Id="rId6" Type="http://schemas.openxmlformats.org/officeDocument/2006/relationships/image" Target="../media/image34.png"/><Relationship Id="rId7" Type="http://schemas.openxmlformats.org/officeDocument/2006/relationships/image" Target="../media/image18.png"/><Relationship Id="rId8" Type="http://schemas.openxmlformats.org/officeDocument/2006/relationships/image" Target="../media/image30.png"/><Relationship Id="rId9" Type="http://schemas.openxmlformats.org/officeDocument/2006/relationships/image" Target="../media/image37.png"/><Relationship Id="rId10" Type="http://schemas.openxmlformats.org/officeDocument/2006/relationships/image" Target="../media/image79.png"/><Relationship Id="rId11" Type="http://schemas.openxmlformats.org/officeDocument/2006/relationships/image" Target="../media/image22.png"/><Relationship Id="rId12" Type="http://schemas.openxmlformats.org/officeDocument/2006/relationships/image" Target="../media/image80.png"/><Relationship Id="rId13" Type="http://schemas.openxmlformats.org/officeDocument/2006/relationships/image" Target="../media/image81.png"/><Relationship Id="rId14" Type="http://schemas.openxmlformats.org/officeDocument/2006/relationships/image" Target="../media/image82.png"/><Relationship Id="rId15" Type="http://schemas.openxmlformats.org/officeDocument/2006/relationships/image" Target="../media/image8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5928" y="504546"/>
            <a:ext cx="1564005" cy="5105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1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287525"/>
            <a:ext cx="5301615" cy="3428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Flip-Flop applications</a:t>
            </a:r>
            <a:endParaRPr sz="1600">
              <a:latin typeface="Times New Roman"/>
              <a:cs typeface="Times New Roman"/>
            </a:endParaRPr>
          </a:p>
          <a:p>
            <a:pPr marL="12700" marR="9525" indent="220345">
              <a:lnSpc>
                <a:spcPct val="143600"/>
              </a:lnSpc>
              <a:spcBef>
                <a:spcPts val="1100"/>
              </a:spcBef>
            </a:pPr>
            <a:r>
              <a:rPr dirty="0" sz="1400">
                <a:latin typeface="Times New Roman"/>
                <a:cs typeface="Times New Roman"/>
              </a:rPr>
              <a:t>Flip- </a:t>
            </a:r>
            <a:r>
              <a:rPr dirty="0" sz="1400" spc="-5">
                <a:latin typeface="Times New Roman"/>
                <a:cs typeface="Times New Roman"/>
              </a:rPr>
              <a:t>Flops can be used in more applications, in this section some of  these applications are described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briefly: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Parallel Data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Storage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300"/>
              </a:lnSpc>
              <a:spcBef>
                <a:spcPts val="99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common requirement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digital systems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to store several bits of data 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parallel lines simultaneously in-group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flip-flops.in digital  systems, </a:t>
            </a:r>
            <a:r>
              <a:rPr dirty="0" sz="1400">
                <a:latin typeface="Times New Roman"/>
                <a:cs typeface="Times New Roman"/>
              </a:rPr>
              <a:t>data are </a:t>
            </a:r>
            <a:r>
              <a:rPr dirty="0" sz="1400" spc="-5">
                <a:latin typeface="Times New Roman"/>
                <a:cs typeface="Times New Roman"/>
              </a:rPr>
              <a:t>normally stored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group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 (usually eight </a:t>
            </a:r>
            <a:r>
              <a:rPr dirty="0" sz="1400">
                <a:latin typeface="Times New Roman"/>
                <a:cs typeface="Times New Roman"/>
              </a:rPr>
              <a:t>or  </a:t>
            </a:r>
            <a:r>
              <a:rPr dirty="0" sz="1400" spc="-5">
                <a:latin typeface="Times New Roman"/>
                <a:cs typeface="Times New Roman"/>
              </a:rPr>
              <a:t>multiples thereof) that represent numbers, </a:t>
            </a:r>
            <a:r>
              <a:rPr dirty="0" sz="1400">
                <a:latin typeface="Times New Roman"/>
                <a:cs typeface="Times New Roman"/>
              </a:rPr>
              <a:t>codes, or </a:t>
            </a:r>
            <a:r>
              <a:rPr dirty="0" sz="1400" spc="-5">
                <a:latin typeface="Times New Roman"/>
                <a:cs typeface="Times New Roman"/>
              </a:rPr>
              <a:t>other information.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(1), an </a:t>
            </a:r>
            <a:r>
              <a:rPr dirty="0" sz="1400" spc="-5">
                <a:latin typeface="Times New Roman"/>
                <a:cs typeface="Times New Roman"/>
              </a:rPr>
              <a:t>example illustrates this application using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50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flip-flop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storage element.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04975" y="5450331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4000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48450" y="530745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800850" y="5297931"/>
            <a:ext cx="0" cy="781050"/>
          </a:xfrm>
          <a:custGeom>
            <a:avLst/>
            <a:gdLst/>
            <a:ahLst/>
            <a:cxnLst/>
            <a:rect l="l" t="t" r="r" b="b"/>
            <a:pathLst>
              <a:path w="0" h="781050">
                <a:moveTo>
                  <a:pt x="0" y="0"/>
                </a:moveTo>
                <a:lnTo>
                  <a:pt x="0" y="781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62575" y="532650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14975" y="5316981"/>
            <a:ext cx="0" cy="781050"/>
          </a:xfrm>
          <a:custGeom>
            <a:avLst/>
            <a:gdLst/>
            <a:ahLst/>
            <a:cxnLst/>
            <a:rect l="l" t="t" r="r" b="b"/>
            <a:pathLst>
              <a:path w="0" h="781050">
                <a:moveTo>
                  <a:pt x="0" y="0"/>
                </a:moveTo>
                <a:lnTo>
                  <a:pt x="0" y="781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010025" y="528840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62425" y="5278881"/>
            <a:ext cx="0" cy="781050"/>
          </a:xfrm>
          <a:custGeom>
            <a:avLst/>
            <a:gdLst/>
            <a:ahLst/>
            <a:cxnLst/>
            <a:rect l="l" t="t" r="r" b="b"/>
            <a:pathLst>
              <a:path w="0" h="781050">
                <a:moveTo>
                  <a:pt x="0" y="0"/>
                </a:moveTo>
                <a:lnTo>
                  <a:pt x="0" y="781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24150" y="5307456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9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76550" y="5297931"/>
            <a:ext cx="0" cy="781050"/>
          </a:xfrm>
          <a:custGeom>
            <a:avLst/>
            <a:gdLst/>
            <a:ahLst/>
            <a:cxnLst/>
            <a:rect l="l" t="t" r="r" b="b"/>
            <a:pathLst>
              <a:path w="0" h="781050">
                <a:moveTo>
                  <a:pt x="0" y="0"/>
                </a:moveTo>
                <a:lnTo>
                  <a:pt x="0" y="7810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28825" y="5202681"/>
            <a:ext cx="704850" cy="504825"/>
          </a:xfrm>
          <a:custGeom>
            <a:avLst/>
            <a:gdLst/>
            <a:ahLst/>
            <a:cxnLst/>
            <a:rect l="l" t="t" r="r" b="b"/>
            <a:pathLst>
              <a:path w="704850" h="504825">
                <a:moveTo>
                  <a:pt x="0" y="504825"/>
                </a:moveTo>
                <a:lnTo>
                  <a:pt x="704850" y="504825"/>
                </a:lnTo>
                <a:lnTo>
                  <a:pt x="704850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28825" y="5412231"/>
            <a:ext cx="104775" cy="48260"/>
          </a:xfrm>
          <a:custGeom>
            <a:avLst/>
            <a:gdLst/>
            <a:ahLst/>
            <a:cxnLst/>
            <a:rect l="l" t="t" r="r" b="b"/>
            <a:pathLst>
              <a:path w="104775" h="48260">
                <a:moveTo>
                  <a:pt x="0" y="0"/>
                </a:moveTo>
                <a:lnTo>
                  <a:pt x="104775" y="482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28825" y="5459856"/>
            <a:ext cx="104775" cy="57150"/>
          </a:xfrm>
          <a:custGeom>
            <a:avLst/>
            <a:gdLst/>
            <a:ahLst/>
            <a:cxnLst/>
            <a:rect l="l" t="t" r="r" b="b"/>
            <a:pathLst>
              <a:path w="104775" h="57150">
                <a:moveTo>
                  <a:pt x="104775" y="0"/>
                </a:moveTo>
                <a:lnTo>
                  <a:pt x="0" y="571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04975" y="5460491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3143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4700" y="5221731"/>
            <a:ext cx="704850" cy="504825"/>
          </a:xfrm>
          <a:custGeom>
            <a:avLst/>
            <a:gdLst/>
            <a:ahLst/>
            <a:cxnLst/>
            <a:rect l="l" t="t" r="r" b="b"/>
            <a:pathLst>
              <a:path w="704850" h="504825">
                <a:moveTo>
                  <a:pt x="0" y="504825"/>
                </a:moveTo>
                <a:lnTo>
                  <a:pt x="704850" y="504825"/>
                </a:lnTo>
                <a:lnTo>
                  <a:pt x="704850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4700" y="5431281"/>
            <a:ext cx="104775" cy="48260"/>
          </a:xfrm>
          <a:custGeom>
            <a:avLst/>
            <a:gdLst/>
            <a:ahLst/>
            <a:cxnLst/>
            <a:rect l="l" t="t" r="r" b="b"/>
            <a:pathLst>
              <a:path w="104775" h="48260">
                <a:moveTo>
                  <a:pt x="0" y="0"/>
                </a:moveTo>
                <a:lnTo>
                  <a:pt x="104775" y="482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4700" y="5478906"/>
            <a:ext cx="104775" cy="57150"/>
          </a:xfrm>
          <a:custGeom>
            <a:avLst/>
            <a:gdLst/>
            <a:ahLst/>
            <a:cxnLst/>
            <a:rect l="l" t="t" r="r" b="b"/>
            <a:pathLst>
              <a:path w="104775" h="57150">
                <a:moveTo>
                  <a:pt x="104775" y="0"/>
                </a:moveTo>
                <a:lnTo>
                  <a:pt x="0" y="571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90850" y="5479541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3143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667250" y="5221731"/>
            <a:ext cx="704850" cy="504825"/>
          </a:xfrm>
          <a:custGeom>
            <a:avLst/>
            <a:gdLst/>
            <a:ahLst/>
            <a:cxnLst/>
            <a:rect l="l" t="t" r="r" b="b"/>
            <a:pathLst>
              <a:path w="704850" h="504825">
                <a:moveTo>
                  <a:pt x="0" y="504825"/>
                </a:moveTo>
                <a:lnTo>
                  <a:pt x="704850" y="504825"/>
                </a:lnTo>
                <a:lnTo>
                  <a:pt x="704850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67250" y="5431281"/>
            <a:ext cx="104775" cy="48260"/>
          </a:xfrm>
          <a:custGeom>
            <a:avLst/>
            <a:gdLst/>
            <a:ahLst/>
            <a:cxnLst/>
            <a:rect l="l" t="t" r="r" b="b"/>
            <a:pathLst>
              <a:path w="104775" h="48260">
                <a:moveTo>
                  <a:pt x="0" y="0"/>
                </a:moveTo>
                <a:lnTo>
                  <a:pt x="104775" y="482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67250" y="5478906"/>
            <a:ext cx="104775" cy="57150"/>
          </a:xfrm>
          <a:custGeom>
            <a:avLst/>
            <a:gdLst/>
            <a:ahLst/>
            <a:cxnLst/>
            <a:rect l="l" t="t" r="r" b="b"/>
            <a:pathLst>
              <a:path w="104775" h="57150">
                <a:moveTo>
                  <a:pt x="104775" y="0"/>
                </a:moveTo>
                <a:lnTo>
                  <a:pt x="0" y="571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43400" y="5479541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3143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943600" y="5221731"/>
            <a:ext cx="704850" cy="504825"/>
          </a:xfrm>
          <a:custGeom>
            <a:avLst/>
            <a:gdLst/>
            <a:ahLst/>
            <a:cxnLst/>
            <a:rect l="l" t="t" r="r" b="b"/>
            <a:pathLst>
              <a:path w="704850" h="504825">
                <a:moveTo>
                  <a:pt x="0" y="504825"/>
                </a:moveTo>
                <a:lnTo>
                  <a:pt x="704850" y="504825"/>
                </a:lnTo>
                <a:lnTo>
                  <a:pt x="704850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943600" y="5431281"/>
            <a:ext cx="104775" cy="48260"/>
          </a:xfrm>
          <a:custGeom>
            <a:avLst/>
            <a:gdLst/>
            <a:ahLst/>
            <a:cxnLst/>
            <a:rect l="l" t="t" r="r" b="b"/>
            <a:pathLst>
              <a:path w="104775" h="48260">
                <a:moveTo>
                  <a:pt x="0" y="0"/>
                </a:moveTo>
                <a:lnTo>
                  <a:pt x="104775" y="4826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43600" y="5478906"/>
            <a:ext cx="104775" cy="57150"/>
          </a:xfrm>
          <a:custGeom>
            <a:avLst/>
            <a:gdLst/>
            <a:ahLst/>
            <a:cxnLst/>
            <a:rect l="l" t="t" r="r" b="b"/>
            <a:pathLst>
              <a:path w="104775" h="57150">
                <a:moveTo>
                  <a:pt x="104775" y="0"/>
                </a:moveTo>
                <a:lnTo>
                  <a:pt x="0" y="571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19750" y="5479541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31432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695950" y="5278881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 h="0">
                <a:moveTo>
                  <a:pt x="247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705475" y="5031231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19600" y="5297931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 h="0">
                <a:moveTo>
                  <a:pt x="247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29125" y="5050281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0"/>
                </a:moveTo>
                <a:lnTo>
                  <a:pt x="0" y="2571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67050" y="5288406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 h="0">
                <a:moveTo>
                  <a:pt x="247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076575" y="5031231"/>
            <a:ext cx="0" cy="266700"/>
          </a:xfrm>
          <a:custGeom>
            <a:avLst/>
            <a:gdLst/>
            <a:ahLst/>
            <a:cxnLst/>
            <a:rect l="l" t="t" r="r" b="b"/>
            <a:pathLst>
              <a:path w="0" h="266700">
                <a:moveTo>
                  <a:pt x="0" y="0"/>
                </a:moveTo>
                <a:lnTo>
                  <a:pt x="0" y="2667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81175" y="5278881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 h="0">
                <a:moveTo>
                  <a:pt x="2476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90700" y="502170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2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00375" y="5469381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4000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629275" y="5469381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4000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352925" y="5469381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40005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47800" y="5860541"/>
            <a:ext cx="4200525" cy="0"/>
          </a:xfrm>
          <a:custGeom>
            <a:avLst/>
            <a:gdLst/>
            <a:ahLst/>
            <a:cxnLst/>
            <a:rect l="l" t="t" r="r" b="b"/>
            <a:pathLst>
              <a:path w="4200525" h="0">
                <a:moveTo>
                  <a:pt x="0" y="0"/>
                </a:moveTo>
                <a:lnTo>
                  <a:pt x="420052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29071" y="4757927"/>
            <a:ext cx="409955" cy="222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609082" y="4738242"/>
            <a:ext cx="196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251959" y="4776215"/>
            <a:ext cx="411479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4331589" y="4756530"/>
            <a:ext cx="196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91027" y="4757927"/>
            <a:ext cx="409955" cy="222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95437" y="4693094"/>
            <a:ext cx="428625" cy="333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683766" y="4738242"/>
            <a:ext cx="14833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9210" algn="l"/>
              </a:tabLst>
            </a:pPr>
            <a:r>
              <a:rPr dirty="0" baseline="3968" sz="2100" b="1">
                <a:latin typeface="Calibri"/>
                <a:cs typeface="Calibri"/>
              </a:rPr>
              <a:t>D</a:t>
            </a:r>
            <a:r>
              <a:rPr dirty="0" baseline="-6172" sz="1350" b="1">
                <a:latin typeface="Calibri"/>
                <a:cs typeface="Calibri"/>
              </a:rPr>
              <a:t>0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75360" y="5757671"/>
            <a:ext cx="467868" cy="224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054404" y="5737681"/>
            <a:ext cx="29273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</a:t>
            </a:r>
            <a:r>
              <a:rPr dirty="0" sz="1400" spc="-10" b="1">
                <a:latin typeface="Calibri"/>
                <a:cs typeface="Calibri"/>
              </a:rPr>
              <a:t>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452615" y="6205727"/>
            <a:ext cx="409956" cy="222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532880" y="6186296"/>
            <a:ext cx="231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r>
              <a:rPr dirty="0" sz="1400" spc="-185" b="1">
                <a:latin typeface="Calibri"/>
                <a:cs typeface="Calibri"/>
              </a:rPr>
              <a:t> 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177028" y="6224015"/>
            <a:ext cx="409955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257038" y="6204584"/>
            <a:ext cx="231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r>
              <a:rPr dirty="0" sz="1400" spc="-185" b="1">
                <a:latin typeface="Calibri"/>
                <a:cs typeface="Calibri"/>
              </a:rPr>
              <a:t> 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814571" y="6205727"/>
            <a:ext cx="409955" cy="2225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528316" y="6195059"/>
            <a:ext cx="409956" cy="224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607691" y="6186296"/>
            <a:ext cx="1518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98575" algn="l"/>
              </a:tabLst>
            </a:pPr>
            <a:r>
              <a:rPr dirty="0" baseline="3968" sz="2100" spc="-7" b="1">
                <a:latin typeface="Calibri"/>
                <a:cs typeface="Calibri"/>
              </a:rPr>
              <a:t>Q</a:t>
            </a:r>
            <a:r>
              <a:rPr dirty="0" baseline="-6172" sz="1350" spc="-7" b="1">
                <a:latin typeface="Calibri"/>
                <a:cs typeface="Calibri"/>
              </a:rPr>
              <a:t>0	</a:t>
            </a:r>
            <a:r>
              <a:rPr dirty="0" sz="1400" b="1">
                <a:latin typeface="Calibri"/>
                <a:cs typeface="Calibri"/>
              </a:rPr>
              <a:t>Q</a:t>
            </a:r>
            <a:r>
              <a:rPr dirty="0" sz="1400" spc="-185" b="1">
                <a:latin typeface="Calibri"/>
                <a:cs typeface="Calibri"/>
              </a:rPr>
              <a:t> 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023872" y="6605015"/>
            <a:ext cx="3657600" cy="2910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130604" y="6585584"/>
            <a:ext cx="5301615" cy="2411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5443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1 </a:t>
            </a:r>
            <a:r>
              <a:rPr dirty="0" sz="1400" spc="-5">
                <a:latin typeface="Calibri"/>
                <a:cs typeface="Calibri"/>
              </a:rPr>
              <a:t>four (D) flip-flops </a:t>
            </a:r>
            <a:r>
              <a:rPr dirty="0" sz="1400">
                <a:latin typeface="Calibri"/>
                <a:cs typeface="Calibri"/>
              </a:rPr>
              <a:t>parallel </a:t>
            </a: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storage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Frequency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division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2250">
              <a:lnSpc>
                <a:spcPct val="1423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pulse waveform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applied to the clock input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J-K </a:t>
            </a:r>
            <a:r>
              <a:rPr dirty="0" sz="1400" spc="-5">
                <a:latin typeface="Times New Roman"/>
                <a:cs typeface="Times New Roman"/>
              </a:rPr>
              <a:t>flip-flop  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connected to toggle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50" b="1" i="1">
                <a:solidFill>
                  <a:srgbClr val="5677FF"/>
                </a:solidFill>
                <a:latin typeface="Cambria Math"/>
                <a:cs typeface="Cambria Math"/>
              </a:rPr>
              <a:t>J 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= 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K=1</a:t>
            </a:r>
            <a:r>
              <a:rPr dirty="0" sz="1400" spc="-20">
                <a:latin typeface="Times New Roman"/>
                <a:cs typeface="Times New Roman"/>
              </a:rPr>
              <a:t>),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square </a:t>
            </a:r>
            <a:r>
              <a:rPr dirty="0" sz="1400">
                <a:latin typeface="Times New Roman"/>
                <a:cs typeface="Times New Roman"/>
              </a:rPr>
              <a:t>wave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 spc="-5">
                <a:latin typeface="Times New Roman"/>
                <a:cs typeface="Times New Roman"/>
              </a:rPr>
              <a:t>one-half the frequency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clock input. Thus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</a:t>
            </a:r>
            <a:r>
              <a:rPr dirty="0" sz="1400">
                <a:latin typeface="Times New Roman"/>
                <a:cs typeface="Times New Roman"/>
              </a:rPr>
              <a:t>flip-flop </a:t>
            </a:r>
            <a:r>
              <a:rPr dirty="0" sz="1400" spc="-5">
                <a:latin typeface="Times New Roman"/>
                <a:cs typeface="Times New Roman"/>
              </a:rPr>
              <a:t>can be  applied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divide-by-</a:t>
            </a:r>
            <a:r>
              <a:rPr dirty="0" sz="1450" spc="-5" b="1" i="1">
                <a:solidFill>
                  <a:srgbClr val="5677FF"/>
                </a:solidFill>
                <a:latin typeface="Cambria Math"/>
                <a:cs typeface="Cambria Math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device. Figure (2) illustrate </a:t>
            </a:r>
            <a:r>
              <a:rPr dirty="0" sz="1400">
                <a:latin typeface="Times New Roman"/>
                <a:cs typeface="Times New Roman"/>
              </a:rPr>
              <a:t>how 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J-K </a:t>
            </a:r>
            <a:r>
              <a:rPr dirty="0" sz="1400" spc="-5">
                <a:latin typeface="Times New Roman"/>
                <a:cs typeface="Times New Roman"/>
              </a:rPr>
              <a:t>flip-flop </a:t>
            </a:r>
            <a:r>
              <a:rPr dirty="0" sz="1400" spc="-10">
                <a:latin typeface="Times New Roman"/>
                <a:cs typeface="Times New Roman"/>
              </a:rPr>
              <a:t>can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frequency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division.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85060" y="2016251"/>
            <a:ext cx="525780" cy="2164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464435" y="1996185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2451" y="1173479"/>
            <a:ext cx="321563" cy="201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5928" y="504546"/>
            <a:ext cx="1564005" cy="88836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r" marR="32004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8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  <a:p>
            <a:pPr algn="r" marR="287655">
              <a:lnSpc>
                <a:spcPct val="100000"/>
              </a:lnSpc>
              <a:spcBef>
                <a:spcPts val="1295"/>
              </a:spcBef>
            </a:pPr>
            <a:r>
              <a:rPr dirty="0" sz="1400" b="1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78379" y="2273553"/>
            <a:ext cx="768985" cy="0"/>
          </a:xfrm>
          <a:custGeom>
            <a:avLst/>
            <a:gdLst/>
            <a:ahLst/>
            <a:cxnLst/>
            <a:rect l="l" t="t" r="r" b="b"/>
            <a:pathLst>
              <a:path w="768985" h="0">
                <a:moveTo>
                  <a:pt x="7689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77745" y="1618868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7683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77745" y="1424558"/>
            <a:ext cx="635" cy="865505"/>
          </a:xfrm>
          <a:custGeom>
            <a:avLst/>
            <a:gdLst/>
            <a:ahLst/>
            <a:cxnLst/>
            <a:rect l="l" t="t" r="r" b="b"/>
            <a:pathLst>
              <a:path w="635" h="865505">
                <a:moveTo>
                  <a:pt x="635" y="0"/>
                </a:moveTo>
                <a:lnTo>
                  <a:pt x="0" y="86550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07179" y="1644903"/>
            <a:ext cx="680085" cy="0"/>
          </a:xfrm>
          <a:custGeom>
            <a:avLst/>
            <a:gdLst/>
            <a:ahLst/>
            <a:cxnLst/>
            <a:rect l="l" t="t" r="r" b="b"/>
            <a:pathLst>
              <a:path w="680085" h="0">
                <a:moveTo>
                  <a:pt x="0" y="0"/>
                </a:moveTo>
                <a:lnTo>
                  <a:pt x="6800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07179" y="2290063"/>
            <a:ext cx="663575" cy="0"/>
          </a:xfrm>
          <a:custGeom>
            <a:avLst/>
            <a:gdLst/>
            <a:ahLst/>
            <a:cxnLst/>
            <a:rect l="l" t="t" r="r" b="b"/>
            <a:pathLst>
              <a:path w="663575" h="0">
                <a:moveTo>
                  <a:pt x="0" y="0"/>
                </a:moveTo>
                <a:lnTo>
                  <a:pt x="66357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46095" y="1397888"/>
            <a:ext cx="1061085" cy="1094740"/>
          </a:xfrm>
          <a:custGeom>
            <a:avLst/>
            <a:gdLst/>
            <a:ahLst/>
            <a:cxnLst/>
            <a:rect l="l" t="t" r="r" b="b"/>
            <a:pathLst>
              <a:path w="1061085" h="1094739">
                <a:moveTo>
                  <a:pt x="0" y="1094740"/>
                </a:moveTo>
                <a:lnTo>
                  <a:pt x="1061084" y="1094740"/>
                </a:lnTo>
                <a:lnTo>
                  <a:pt x="1061084" y="0"/>
                </a:lnTo>
                <a:lnTo>
                  <a:pt x="0" y="0"/>
                </a:lnTo>
                <a:lnTo>
                  <a:pt x="0" y="109474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80004" y="1545335"/>
            <a:ext cx="277368" cy="2529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172079" y="1525269"/>
            <a:ext cx="717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80004" y="2136647"/>
            <a:ext cx="277368" cy="2529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172079" y="2116582"/>
            <a:ext cx="1104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79520" y="1545335"/>
            <a:ext cx="278891" cy="2529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871848" y="1525269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79520" y="2136647"/>
            <a:ext cx="278891" cy="2529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871848" y="2084577"/>
            <a:ext cx="129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11904" sz="2100" spc="-1364">
                <a:latin typeface="Cambria Math"/>
                <a:cs typeface="Cambria Math"/>
              </a:rPr>
              <a:t>𝑸</a:t>
            </a:r>
            <a:r>
              <a:rPr dirty="0" sz="1400" spc="48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639695" y="1927478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0" y="0"/>
                </a:moveTo>
                <a:lnTo>
                  <a:pt x="4089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47364" y="1848103"/>
            <a:ext cx="95885" cy="79375"/>
          </a:xfrm>
          <a:custGeom>
            <a:avLst/>
            <a:gdLst/>
            <a:ahLst/>
            <a:cxnLst/>
            <a:rect l="l" t="t" r="r" b="b"/>
            <a:pathLst>
              <a:path w="95885" h="79375">
                <a:moveTo>
                  <a:pt x="0" y="0"/>
                </a:moveTo>
                <a:lnTo>
                  <a:pt x="95885" y="79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47364" y="1927478"/>
            <a:ext cx="110489" cy="71120"/>
          </a:xfrm>
          <a:custGeom>
            <a:avLst/>
            <a:gdLst/>
            <a:ahLst/>
            <a:cxnLst/>
            <a:rect l="l" t="t" r="r" b="b"/>
            <a:pathLst>
              <a:path w="110489" h="71119">
                <a:moveTo>
                  <a:pt x="110490" y="0"/>
                </a:moveTo>
                <a:lnTo>
                  <a:pt x="0" y="7112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66772" y="3954779"/>
            <a:ext cx="2971800" cy="3093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91227" y="2629026"/>
            <a:ext cx="76200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30015" y="2629026"/>
            <a:ext cx="76200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56756" y="2619501"/>
            <a:ext cx="76200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33342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4950" y="0"/>
                </a:lnTo>
                <a:lnTo>
                  <a:pt x="234950" y="304800"/>
                </a:lnTo>
                <a:lnTo>
                  <a:pt x="470027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03370" y="2543301"/>
            <a:ext cx="306070" cy="304800"/>
          </a:xfrm>
          <a:custGeom>
            <a:avLst/>
            <a:gdLst/>
            <a:ahLst/>
            <a:cxnLst/>
            <a:rect l="l" t="t" r="r" b="b"/>
            <a:pathLst>
              <a:path w="306070" h="304800">
                <a:moveTo>
                  <a:pt x="0" y="304800"/>
                </a:moveTo>
                <a:lnTo>
                  <a:pt x="152526" y="304800"/>
                </a:lnTo>
                <a:lnTo>
                  <a:pt x="152526" y="0"/>
                </a:lnTo>
                <a:lnTo>
                  <a:pt x="3055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411471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5076" y="0"/>
                </a:lnTo>
                <a:lnTo>
                  <a:pt x="235076" y="304800"/>
                </a:lnTo>
                <a:lnTo>
                  <a:pt x="470153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81626" y="2543301"/>
            <a:ext cx="306070" cy="304800"/>
          </a:xfrm>
          <a:custGeom>
            <a:avLst/>
            <a:gdLst/>
            <a:ahLst/>
            <a:cxnLst/>
            <a:rect l="l" t="t" r="r" b="b"/>
            <a:pathLst>
              <a:path w="306070" h="304800">
                <a:moveTo>
                  <a:pt x="0" y="304800"/>
                </a:moveTo>
                <a:lnTo>
                  <a:pt x="152526" y="304800"/>
                </a:lnTo>
                <a:lnTo>
                  <a:pt x="152526" y="0"/>
                </a:lnTo>
                <a:lnTo>
                  <a:pt x="3055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194934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5076" y="0"/>
                </a:lnTo>
                <a:lnTo>
                  <a:pt x="235076" y="304800"/>
                </a:lnTo>
                <a:lnTo>
                  <a:pt x="470026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64961" y="2543301"/>
            <a:ext cx="306070" cy="304800"/>
          </a:xfrm>
          <a:custGeom>
            <a:avLst/>
            <a:gdLst/>
            <a:ahLst/>
            <a:cxnLst/>
            <a:rect l="l" t="t" r="r" b="b"/>
            <a:pathLst>
              <a:path w="306070" h="304800">
                <a:moveTo>
                  <a:pt x="0" y="304800"/>
                </a:moveTo>
                <a:lnTo>
                  <a:pt x="152526" y="304800"/>
                </a:lnTo>
                <a:lnTo>
                  <a:pt x="152526" y="0"/>
                </a:lnTo>
                <a:lnTo>
                  <a:pt x="3055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973190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5076" y="0"/>
                </a:lnTo>
                <a:lnTo>
                  <a:pt x="235076" y="304800"/>
                </a:lnTo>
                <a:lnTo>
                  <a:pt x="470026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443217" y="2543301"/>
            <a:ext cx="306070" cy="304800"/>
          </a:xfrm>
          <a:custGeom>
            <a:avLst/>
            <a:gdLst/>
            <a:ahLst/>
            <a:cxnLst/>
            <a:rect l="l" t="t" r="r" b="b"/>
            <a:pathLst>
              <a:path w="306070" h="304800">
                <a:moveTo>
                  <a:pt x="0" y="304800"/>
                </a:moveTo>
                <a:lnTo>
                  <a:pt x="152527" y="304800"/>
                </a:lnTo>
                <a:lnTo>
                  <a:pt x="152527" y="0"/>
                </a:lnTo>
                <a:lnTo>
                  <a:pt x="3055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071623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5076" y="0"/>
                </a:lnTo>
                <a:lnTo>
                  <a:pt x="235076" y="304800"/>
                </a:lnTo>
                <a:lnTo>
                  <a:pt x="470153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541777" y="2543301"/>
            <a:ext cx="305435" cy="304800"/>
          </a:xfrm>
          <a:custGeom>
            <a:avLst/>
            <a:gdLst/>
            <a:ahLst/>
            <a:cxnLst/>
            <a:rect l="l" t="t" r="r" b="b"/>
            <a:pathLst>
              <a:path w="305435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3054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49879" y="2543301"/>
            <a:ext cx="470534" cy="304800"/>
          </a:xfrm>
          <a:custGeom>
            <a:avLst/>
            <a:gdLst/>
            <a:ahLst/>
            <a:cxnLst/>
            <a:rect l="l" t="t" r="r" b="b"/>
            <a:pathLst>
              <a:path w="470535" h="304800">
                <a:moveTo>
                  <a:pt x="0" y="0"/>
                </a:moveTo>
                <a:lnTo>
                  <a:pt x="235076" y="0"/>
                </a:lnTo>
                <a:lnTo>
                  <a:pt x="235076" y="304800"/>
                </a:lnTo>
                <a:lnTo>
                  <a:pt x="470027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19907" y="2543301"/>
            <a:ext cx="306070" cy="304800"/>
          </a:xfrm>
          <a:custGeom>
            <a:avLst/>
            <a:gdLst/>
            <a:ahLst/>
            <a:cxnLst/>
            <a:rect l="l" t="t" r="r" b="b"/>
            <a:pathLst>
              <a:path w="306070" h="304800">
                <a:moveTo>
                  <a:pt x="0" y="304800"/>
                </a:moveTo>
                <a:lnTo>
                  <a:pt x="152526" y="304800"/>
                </a:lnTo>
                <a:lnTo>
                  <a:pt x="152526" y="0"/>
                </a:lnTo>
                <a:lnTo>
                  <a:pt x="3055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09698" y="2552826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09698" y="2543301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2664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643379" y="2876676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2663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871979" y="2648076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657094" y="2619501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219575" y="2619501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80785" y="2629026"/>
            <a:ext cx="76200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991100" y="3467226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09850" y="3486276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34715" y="3467226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85620" y="3410076"/>
            <a:ext cx="0" cy="323850"/>
          </a:xfrm>
          <a:custGeom>
            <a:avLst/>
            <a:gdLst/>
            <a:ahLst/>
            <a:cxnLst/>
            <a:rect l="l" t="t" r="r" b="b"/>
            <a:pathLst>
              <a:path w="0" h="323850">
                <a:moveTo>
                  <a:pt x="0" y="0"/>
                </a:moveTo>
                <a:lnTo>
                  <a:pt x="0" y="32385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85620" y="3400551"/>
            <a:ext cx="871855" cy="635"/>
          </a:xfrm>
          <a:custGeom>
            <a:avLst/>
            <a:gdLst/>
            <a:ahLst/>
            <a:cxnLst/>
            <a:rect l="l" t="t" r="r" b="b"/>
            <a:pathLst>
              <a:path w="871855" h="635">
                <a:moveTo>
                  <a:pt x="871855" y="0"/>
                </a:moveTo>
                <a:lnTo>
                  <a:pt x="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76069" y="3733926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 h="0">
                <a:moveTo>
                  <a:pt x="0" y="0"/>
                </a:moveTo>
                <a:lnTo>
                  <a:pt x="2095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38045" y="3400551"/>
            <a:ext cx="1004569" cy="304800"/>
          </a:xfrm>
          <a:custGeom>
            <a:avLst/>
            <a:gdLst/>
            <a:ahLst/>
            <a:cxnLst/>
            <a:rect l="l" t="t" r="r" b="b"/>
            <a:pathLst>
              <a:path w="1004569" h="304800">
                <a:moveTo>
                  <a:pt x="0" y="0"/>
                </a:moveTo>
                <a:lnTo>
                  <a:pt x="502285" y="0"/>
                </a:lnTo>
                <a:lnTo>
                  <a:pt x="502285" y="304800"/>
                </a:lnTo>
                <a:lnTo>
                  <a:pt x="1004443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142488" y="3400551"/>
            <a:ext cx="653415" cy="304800"/>
          </a:xfrm>
          <a:custGeom>
            <a:avLst/>
            <a:gdLst/>
            <a:ahLst/>
            <a:cxnLst/>
            <a:rect l="l" t="t" r="r" b="b"/>
            <a:pathLst>
              <a:path w="653414" h="304800">
                <a:moveTo>
                  <a:pt x="0" y="304800"/>
                </a:moveTo>
                <a:lnTo>
                  <a:pt x="325882" y="304800"/>
                </a:lnTo>
                <a:lnTo>
                  <a:pt x="325882" y="0"/>
                </a:lnTo>
                <a:lnTo>
                  <a:pt x="65290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762375" y="3400551"/>
            <a:ext cx="958215" cy="304800"/>
          </a:xfrm>
          <a:custGeom>
            <a:avLst/>
            <a:gdLst/>
            <a:ahLst/>
            <a:cxnLst/>
            <a:rect l="l" t="t" r="r" b="b"/>
            <a:pathLst>
              <a:path w="958214" h="304800">
                <a:moveTo>
                  <a:pt x="0" y="0"/>
                </a:moveTo>
                <a:lnTo>
                  <a:pt x="479171" y="0"/>
                </a:lnTo>
                <a:lnTo>
                  <a:pt x="479171" y="304800"/>
                </a:lnTo>
                <a:lnTo>
                  <a:pt x="958214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20590" y="3400551"/>
            <a:ext cx="622935" cy="304800"/>
          </a:xfrm>
          <a:custGeom>
            <a:avLst/>
            <a:gdLst/>
            <a:ahLst/>
            <a:cxnLst/>
            <a:rect l="l" t="t" r="r" b="b"/>
            <a:pathLst>
              <a:path w="622935" h="304800">
                <a:moveTo>
                  <a:pt x="0" y="304800"/>
                </a:moveTo>
                <a:lnTo>
                  <a:pt x="311023" y="304800"/>
                </a:lnTo>
                <a:lnTo>
                  <a:pt x="311023" y="0"/>
                </a:lnTo>
                <a:lnTo>
                  <a:pt x="6229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324475" y="3400551"/>
            <a:ext cx="958215" cy="304800"/>
          </a:xfrm>
          <a:custGeom>
            <a:avLst/>
            <a:gdLst/>
            <a:ahLst/>
            <a:cxnLst/>
            <a:rect l="l" t="t" r="r" b="b"/>
            <a:pathLst>
              <a:path w="958214" h="304800">
                <a:moveTo>
                  <a:pt x="0" y="0"/>
                </a:moveTo>
                <a:lnTo>
                  <a:pt x="479171" y="0"/>
                </a:lnTo>
                <a:lnTo>
                  <a:pt x="479171" y="304800"/>
                </a:lnTo>
                <a:lnTo>
                  <a:pt x="958214" y="304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282690" y="3400551"/>
            <a:ext cx="622935" cy="304800"/>
          </a:xfrm>
          <a:custGeom>
            <a:avLst/>
            <a:gdLst/>
            <a:ahLst/>
            <a:cxnLst/>
            <a:rect l="l" t="t" r="r" b="b"/>
            <a:pathLst>
              <a:path w="622934" h="304800">
                <a:moveTo>
                  <a:pt x="0" y="304800"/>
                </a:moveTo>
                <a:lnTo>
                  <a:pt x="311023" y="304800"/>
                </a:lnTo>
                <a:lnTo>
                  <a:pt x="311023" y="0"/>
                </a:lnTo>
                <a:lnTo>
                  <a:pt x="6229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562725" y="3486276"/>
            <a:ext cx="76200" cy="2095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138427" y="2735579"/>
            <a:ext cx="481584" cy="2331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217472" y="2715513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089660" y="3535679"/>
            <a:ext cx="481584" cy="2331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130604" y="3515994"/>
            <a:ext cx="5302885" cy="6130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Q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327785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Fig </a:t>
            </a:r>
            <a:r>
              <a:rPr dirty="0" sz="1400">
                <a:latin typeface="Calibri"/>
                <a:cs typeface="Calibri"/>
              </a:rPr>
              <a:t>2 </a:t>
            </a:r>
            <a:r>
              <a:rPr dirty="0" sz="1400" spc="-5">
                <a:latin typeface="Calibri"/>
                <a:cs typeface="Calibri"/>
              </a:rPr>
              <a:t>J-K frequency division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circuit</a:t>
            </a:r>
            <a:endParaRPr sz="1400">
              <a:latin typeface="Calibri"/>
              <a:cs typeface="Calibri"/>
            </a:endParaRPr>
          </a:p>
          <a:p>
            <a:pPr algn="just" marL="12700" marR="6985">
              <a:lnSpc>
                <a:spcPct val="142800"/>
              </a:lnSpc>
              <a:spcBef>
                <a:spcPts val="595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draw </a:t>
            </a:r>
            <a:r>
              <a:rPr dirty="0" sz="1400" spc="-5">
                <a:latin typeface="Times New Roman"/>
                <a:cs typeface="Times New Roman"/>
              </a:rPr>
              <a:t>the waveforms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outputs for (four 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J-K </a:t>
            </a:r>
            <a:r>
              <a:rPr dirty="0" sz="1400" spc="-5">
                <a:latin typeface="Times New Roman"/>
                <a:cs typeface="Times New Roman"/>
              </a:rPr>
              <a:t>flip-flops),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what is the frequency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output waveform </a:t>
            </a:r>
            <a:r>
              <a:rPr dirty="0" sz="1400">
                <a:latin typeface="Times New Roman"/>
                <a:cs typeface="Times New Roman"/>
              </a:rPr>
              <a:t>of each </a:t>
            </a:r>
            <a:r>
              <a:rPr dirty="0" sz="1400" spc="-5">
                <a:latin typeface="Times New Roman"/>
                <a:cs typeface="Times New Roman"/>
              </a:rPr>
              <a:t>stage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 frequency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clock pulse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sz="1450" spc="-10" b="1" i="1">
                <a:solidFill>
                  <a:srgbClr val="5677FF"/>
                </a:solidFill>
                <a:latin typeface="Cambria Math"/>
                <a:cs typeface="Cambria Math"/>
              </a:rPr>
              <a:t>16</a:t>
            </a:r>
            <a:r>
              <a:rPr dirty="0" sz="1450" spc="15" b="1" i="1">
                <a:solidFill>
                  <a:srgbClr val="5677FF"/>
                </a:solidFill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KHz).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lain" startAt="3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Digital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counters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 indent="220345">
              <a:lnSpc>
                <a:spcPct val="1437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Another application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flip-flops </a:t>
            </a:r>
            <a:r>
              <a:rPr dirty="0" sz="1400">
                <a:latin typeface="Times New Roman"/>
                <a:cs typeface="Times New Roman"/>
              </a:rPr>
              <a:t>are a </a:t>
            </a:r>
            <a:r>
              <a:rPr dirty="0" sz="1400" spc="-5">
                <a:latin typeface="Times New Roman"/>
                <a:cs typeface="Times New Roman"/>
              </a:rPr>
              <a:t>counters in all their types such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up, down, …etc.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"/>
              </a:spcBef>
              <a:buAutoNum type="arabicPlain" startAt="4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Registers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28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The registers 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group of </a:t>
            </a:r>
            <a:r>
              <a:rPr dirty="0" sz="1400">
                <a:latin typeface="Times New Roman"/>
                <a:cs typeface="Times New Roman"/>
              </a:rPr>
              <a:t>flip-flops </a:t>
            </a:r>
            <a:r>
              <a:rPr dirty="0" sz="1400" spc="-5">
                <a:latin typeface="Times New Roman"/>
                <a:cs typeface="Times New Roman"/>
              </a:rPr>
              <a:t>connected with </a:t>
            </a:r>
            <a:r>
              <a:rPr dirty="0" sz="1400" spc="-1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other's.  Used for saving information and transfer </a:t>
            </a:r>
            <a:r>
              <a:rPr dirty="0" sz="1400">
                <a:latin typeface="Times New Roman"/>
                <a:cs typeface="Times New Roman"/>
              </a:rPr>
              <a:t>it, </a:t>
            </a:r>
            <a:r>
              <a:rPr dirty="0" sz="1400" spc="-5">
                <a:latin typeface="Times New Roman"/>
                <a:cs typeface="Times New Roman"/>
              </a:rPr>
              <a:t>the pest type </a:t>
            </a:r>
            <a:r>
              <a:rPr dirty="0" sz="1400">
                <a:latin typeface="Times New Roman"/>
                <a:cs typeface="Times New Roman"/>
              </a:rPr>
              <a:t>of flip-flops,  </a:t>
            </a:r>
            <a:r>
              <a:rPr dirty="0" sz="1400" spc="-5">
                <a:latin typeface="Times New Roman"/>
                <a:cs typeface="Times New Roman"/>
              </a:rPr>
              <a:t>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used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design of registers, </a:t>
            </a:r>
            <a:r>
              <a:rPr dirty="0" sz="1400">
                <a:latin typeface="Times New Roman"/>
                <a:cs typeface="Times New Roman"/>
              </a:rPr>
              <a:t>is (</a:t>
            </a:r>
            <a:r>
              <a:rPr dirty="0" sz="1450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flip-flop because the 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flip-flop equal to the 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buAutoNum type="arabicPlain" startAt="5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Delay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Element</a:t>
            </a:r>
            <a:endParaRPr sz="1400">
              <a:latin typeface="Times New Roman"/>
              <a:cs typeface="Times New Roman"/>
            </a:endParaRPr>
          </a:p>
          <a:p>
            <a:pPr algn="just" marL="12700" marR="11430" indent="220345">
              <a:lnSpc>
                <a:spcPct val="1429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The (</a:t>
            </a:r>
            <a:r>
              <a:rPr dirty="0" sz="1450" spc="-5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 spc="-5">
                <a:latin typeface="Times New Roman"/>
                <a:cs typeface="Times New Roman"/>
              </a:rPr>
              <a:t>) flip-flops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delay </a:t>
            </a:r>
            <a:r>
              <a:rPr dirty="0" sz="1400">
                <a:latin typeface="Times New Roman"/>
                <a:cs typeface="Times New Roman"/>
              </a:rPr>
              <a:t>element, </a:t>
            </a:r>
            <a:r>
              <a:rPr dirty="0" sz="1400" spc="-5">
                <a:latin typeface="Times New Roman"/>
                <a:cs typeface="Times New Roman"/>
              </a:rPr>
              <a:t>which is used in the  communication systems,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 when processing the television  signal.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voice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differs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picture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5928" y="504546"/>
            <a:ext cx="1564005" cy="5105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1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192123"/>
            <a:ext cx="5298440" cy="2470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therefore each one of them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processed and then mixed them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using  mixer,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since the processing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picture take </a:t>
            </a:r>
            <a:r>
              <a:rPr dirty="0" sz="1400" spc="-10">
                <a:latin typeface="Times New Roman"/>
                <a:cs typeface="Times New Roman"/>
              </a:rPr>
              <a:t>along </a:t>
            </a: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compared  with voice then </a:t>
            </a:r>
            <a:r>
              <a:rPr dirty="0" sz="1400">
                <a:latin typeface="Times New Roman"/>
                <a:cs typeface="Times New Roman"/>
              </a:rPr>
              <a:t>it can be </a:t>
            </a:r>
            <a:r>
              <a:rPr dirty="0" sz="1400" spc="-5">
                <a:latin typeface="Times New Roman"/>
                <a:cs typeface="Times New Roman"/>
              </a:rPr>
              <a:t>late using </a:t>
            </a:r>
            <a:r>
              <a:rPr dirty="0" sz="1400">
                <a:latin typeface="Times New Roman"/>
                <a:cs typeface="Times New Roman"/>
              </a:rPr>
              <a:t>flip-flop </a:t>
            </a:r>
            <a:r>
              <a:rPr dirty="0" sz="1400" spc="-5">
                <a:latin typeface="Times New Roman"/>
                <a:cs typeface="Times New Roman"/>
              </a:rPr>
              <a:t>to make them </a:t>
            </a:r>
            <a:r>
              <a:rPr dirty="0" sz="1400">
                <a:latin typeface="Times New Roman"/>
                <a:cs typeface="Times New Roman"/>
              </a:rPr>
              <a:t>viewed  </a:t>
            </a:r>
            <a:r>
              <a:rPr dirty="0" sz="1400" spc="-5">
                <a:latin typeface="Times New Roman"/>
                <a:cs typeface="Times New Roman"/>
              </a:rPr>
              <a:t>together.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spcBef>
                <a:spcPts val="5"/>
              </a:spcBef>
              <a:buSzPct val="87500"/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Shift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Registers</a:t>
            </a:r>
            <a:endParaRPr sz="1600">
              <a:latin typeface="Times New Roman"/>
              <a:cs typeface="Times New Roman"/>
            </a:endParaRPr>
          </a:p>
          <a:p>
            <a:pPr marL="12700" marR="6985" indent="220345">
              <a:lnSpc>
                <a:spcPct val="143800"/>
              </a:lnSpc>
              <a:spcBef>
                <a:spcPts val="1095"/>
              </a:spcBef>
            </a:pPr>
            <a:r>
              <a:rPr dirty="0" sz="1400">
                <a:latin typeface="Times New Roman"/>
                <a:cs typeface="Times New Roman"/>
              </a:rPr>
              <a:t>Shift </a:t>
            </a:r>
            <a:r>
              <a:rPr dirty="0" sz="1400" spc="-5">
                <a:latin typeface="Times New Roman"/>
                <a:cs typeface="Times New Roman"/>
              </a:rPr>
              <a:t>registers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to save data and </a:t>
            </a:r>
            <a:r>
              <a:rPr dirty="0" sz="1400" spc="-10">
                <a:latin typeface="Times New Roman"/>
                <a:cs typeface="Times New Roman"/>
              </a:rPr>
              <a:t>move </a:t>
            </a:r>
            <a:r>
              <a:rPr dirty="0" sz="1400">
                <a:latin typeface="Times New Roman"/>
                <a:cs typeface="Times New Roman"/>
              </a:rPr>
              <a:t>or shift it </a:t>
            </a:r>
            <a:r>
              <a:rPr dirty="0" sz="1400" spc="-5">
                <a:latin typeface="Times New Roman"/>
                <a:cs typeface="Times New Roman"/>
              </a:rPr>
              <a:t>to the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or to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right as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69335" y="8505443"/>
            <a:ext cx="413003" cy="2118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20239" y="8455152"/>
            <a:ext cx="411480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11933" y="8434577"/>
            <a:ext cx="180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87340" y="8513064"/>
            <a:ext cx="413003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6720" y="8488679"/>
            <a:ext cx="413003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329048" y="8469629"/>
            <a:ext cx="180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86317" y="8435149"/>
            <a:ext cx="415289" cy="328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422270" y="8471153"/>
            <a:ext cx="191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80564" y="8475471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80564" y="8699627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2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980564" y="8759952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20" y="0"/>
                </a:moveTo>
                <a:lnTo>
                  <a:pt x="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15347" y="8444039"/>
            <a:ext cx="415289" cy="328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09595" y="8484361"/>
            <a:ext cx="638175" cy="59499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524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120"/>
              </a:spcBef>
              <a:tabLst>
                <a:tab pos="441325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1 	 </a:t>
            </a: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1</a:t>
            </a:r>
            <a:endParaRPr baseline="-9259" sz="13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09595" y="8708516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09595" y="8768841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10417" y="8461819"/>
            <a:ext cx="415289" cy="328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304665" y="8502141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04665" y="8726296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304665" y="8786621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741987" y="8470709"/>
            <a:ext cx="415289" cy="3282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746625" y="8506205"/>
            <a:ext cx="1327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32790" algn="l"/>
                <a:tab pos="1132205" algn="l"/>
              </a:tabLst>
            </a:pP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2	</a:t>
            </a:r>
            <a:r>
              <a:rPr dirty="0" baseline="3968" sz="2100">
                <a:latin typeface="Calibri"/>
                <a:cs typeface="Calibri"/>
              </a:rPr>
              <a:t>D</a:t>
            </a:r>
            <a:r>
              <a:rPr dirty="0" baseline="-6172" sz="1350">
                <a:latin typeface="Calibri"/>
                <a:cs typeface="Calibri"/>
              </a:rPr>
              <a:t>3	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436234" y="8511031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436234" y="8735186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436234" y="8795511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18739" y="8540750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5" h="76200">
                <a:moveTo>
                  <a:pt x="414655" y="50784"/>
                </a:moveTo>
                <a:lnTo>
                  <a:pt x="414655" y="76199"/>
                </a:lnTo>
                <a:lnTo>
                  <a:pt x="465624" y="50799"/>
                </a:lnTo>
                <a:lnTo>
                  <a:pt x="414655" y="50784"/>
                </a:lnTo>
                <a:close/>
              </a:path>
              <a:path w="490855" h="76200">
                <a:moveTo>
                  <a:pt x="414655" y="0"/>
                </a:moveTo>
                <a:lnTo>
                  <a:pt x="414655" y="50784"/>
                </a:lnTo>
                <a:lnTo>
                  <a:pt x="427355" y="50799"/>
                </a:lnTo>
                <a:lnTo>
                  <a:pt x="427355" y="25399"/>
                </a:lnTo>
                <a:lnTo>
                  <a:pt x="465256" y="25384"/>
                </a:lnTo>
                <a:lnTo>
                  <a:pt x="414655" y="0"/>
                </a:lnTo>
                <a:close/>
              </a:path>
              <a:path w="490855" h="76200">
                <a:moveTo>
                  <a:pt x="465256" y="25384"/>
                </a:moveTo>
                <a:lnTo>
                  <a:pt x="414655" y="25384"/>
                </a:lnTo>
                <a:lnTo>
                  <a:pt x="427355" y="25399"/>
                </a:lnTo>
                <a:lnTo>
                  <a:pt x="427355" y="50799"/>
                </a:lnTo>
                <a:lnTo>
                  <a:pt x="465624" y="50799"/>
                </a:lnTo>
                <a:lnTo>
                  <a:pt x="490855" y="38226"/>
                </a:lnTo>
                <a:lnTo>
                  <a:pt x="465256" y="25384"/>
                </a:lnTo>
                <a:close/>
              </a:path>
              <a:path w="490855" h="76200">
                <a:moveTo>
                  <a:pt x="0" y="24891"/>
                </a:moveTo>
                <a:lnTo>
                  <a:pt x="0" y="50291"/>
                </a:lnTo>
                <a:lnTo>
                  <a:pt x="414655" y="50784"/>
                </a:lnTo>
                <a:lnTo>
                  <a:pt x="414655" y="25384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54754" y="8541257"/>
            <a:ext cx="549910" cy="76200"/>
          </a:xfrm>
          <a:custGeom>
            <a:avLst/>
            <a:gdLst/>
            <a:ahLst/>
            <a:cxnLst/>
            <a:rect l="l" t="t" r="r" b="b"/>
            <a:pathLst>
              <a:path w="549910" h="76200">
                <a:moveTo>
                  <a:pt x="473667" y="50756"/>
                </a:moveTo>
                <a:lnTo>
                  <a:pt x="473583" y="76200"/>
                </a:lnTo>
                <a:lnTo>
                  <a:pt x="524809" y="50800"/>
                </a:lnTo>
                <a:lnTo>
                  <a:pt x="486410" y="50800"/>
                </a:lnTo>
                <a:lnTo>
                  <a:pt x="473667" y="50756"/>
                </a:lnTo>
                <a:close/>
              </a:path>
              <a:path w="549910" h="76200">
                <a:moveTo>
                  <a:pt x="473752" y="25357"/>
                </a:moveTo>
                <a:lnTo>
                  <a:pt x="473667" y="50756"/>
                </a:lnTo>
                <a:lnTo>
                  <a:pt x="486410" y="50800"/>
                </a:lnTo>
                <a:lnTo>
                  <a:pt x="486410" y="25400"/>
                </a:lnTo>
                <a:lnTo>
                  <a:pt x="473752" y="25357"/>
                </a:lnTo>
                <a:close/>
              </a:path>
              <a:path w="549910" h="76200">
                <a:moveTo>
                  <a:pt x="473837" y="0"/>
                </a:moveTo>
                <a:lnTo>
                  <a:pt x="473752" y="25357"/>
                </a:lnTo>
                <a:lnTo>
                  <a:pt x="486410" y="25400"/>
                </a:lnTo>
                <a:lnTo>
                  <a:pt x="486410" y="50800"/>
                </a:lnTo>
                <a:lnTo>
                  <a:pt x="524809" y="50800"/>
                </a:lnTo>
                <a:lnTo>
                  <a:pt x="549910" y="38353"/>
                </a:lnTo>
                <a:lnTo>
                  <a:pt x="473837" y="0"/>
                </a:lnTo>
                <a:close/>
              </a:path>
              <a:path w="549910" h="76200">
                <a:moveTo>
                  <a:pt x="0" y="23749"/>
                </a:moveTo>
                <a:lnTo>
                  <a:pt x="0" y="49149"/>
                </a:lnTo>
                <a:lnTo>
                  <a:pt x="473667" y="50756"/>
                </a:lnTo>
                <a:lnTo>
                  <a:pt x="473752" y="25357"/>
                </a:lnTo>
                <a:lnTo>
                  <a:pt x="0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45379" y="8540115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4" h="76200">
                <a:moveTo>
                  <a:pt x="414655" y="50784"/>
                </a:moveTo>
                <a:lnTo>
                  <a:pt x="414655" y="76200"/>
                </a:lnTo>
                <a:lnTo>
                  <a:pt x="465624" y="50800"/>
                </a:lnTo>
                <a:lnTo>
                  <a:pt x="414655" y="50784"/>
                </a:lnTo>
                <a:close/>
              </a:path>
              <a:path w="490854" h="76200">
                <a:moveTo>
                  <a:pt x="414655" y="25384"/>
                </a:moveTo>
                <a:lnTo>
                  <a:pt x="414655" y="50784"/>
                </a:lnTo>
                <a:lnTo>
                  <a:pt x="427355" y="50800"/>
                </a:lnTo>
                <a:lnTo>
                  <a:pt x="427355" y="25400"/>
                </a:lnTo>
                <a:lnTo>
                  <a:pt x="414655" y="25384"/>
                </a:lnTo>
                <a:close/>
              </a:path>
              <a:path w="490854" h="76200">
                <a:moveTo>
                  <a:pt x="414655" y="0"/>
                </a:moveTo>
                <a:lnTo>
                  <a:pt x="414655" y="25384"/>
                </a:lnTo>
                <a:lnTo>
                  <a:pt x="427355" y="25400"/>
                </a:lnTo>
                <a:lnTo>
                  <a:pt x="427355" y="50800"/>
                </a:lnTo>
                <a:lnTo>
                  <a:pt x="465624" y="50800"/>
                </a:lnTo>
                <a:lnTo>
                  <a:pt x="490855" y="38227"/>
                </a:lnTo>
                <a:lnTo>
                  <a:pt x="414655" y="0"/>
                </a:lnTo>
                <a:close/>
              </a:path>
              <a:path w="490854" h="76200">
                <a:moveTo>
                  <a:pt x="0" y="24892"/>
                </a:moveTo>
                <a:lnTo>
                  <a:pt x="0" y="50292"/>
                </a:lnTo>
                <a:lnTo>
                  <a:pt x="414655" y="50784"/>
                </a:lnTo>
                <a:lnTo>
                  <a:pt x="414655" y="25384"/>
                </a:lnTo>
                <a:lnTo>
                  <a:pt x="0" y="248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489710" y="8539479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5" h="76200">
                <a:moveTo>
                  <a:pt x="414654" y="50784"/>
                </a:moveTo>
                <a:lnTo>
                  <a:pt x="414654" y="76199"/>
                </a:lnTo>
                <a:lnTo>
                  <a:pt x="465624" y="50799"/>
                </a:lnTo>
                <a:lnTo>
                  <a:pt x="414654" y="50784"/>
                </a:lnTo>
                <a:close/>
              </a:path>
              <a:path w="490855" h="76200">
                <a:moveTo>
                  <a:pt x="414654" y="25384"/>
                </a:moveTo>
                <a:lnTo>
                  <a:pt x="414654" y="50784"/>
                </a:lnTo>
                <a:lnTo>
                  <a:pt x="427354" y="50799"/>
                </a:lnTo>
                <a:lnTo>
                  <a:pt x="427354" y="25399"/>
                </a:lnTo>
                <a:lnTo>
                  <a:pt x="414654" y="25384"/>
                </a:lnTo>
                <a:close/>
              </a:path>
              <a:path w="490855" h="76200">
                <a:moveTo>
                  <a:pt x="414654" y="0"/>
                </a:moveTo>
                <a:lnTo>
                  <a:pt x="414654" y="25384"/>
                </a:lnTo>
                <a:lnTo>
                  <a:pt x="427354" y="25399"/>
                </a:lnTo>
                <a:lnTo>
                  <a:pt x="427354" y="50799"/>
                </a:lnTo>
                <a:lnTo>
                  <a:pt x="465624" y="50799"/>
                </a:lnTo>
                <a:lnTo>
                  <a:pt x="490854" y="38226"/>
                </a:lnTo>
                <a:lnTo>
                  <a:pt x="414654" y="0"/>
                </a:lnTo>
                <a:close/>
              </a:path>
              <a:path w="490855" h="76200">
                <a:moveTo>
                  <a:pt x="0" y="24891"/>
                </a:moveTo>
                <a:lnTo>
                  <a:pt x="0" y="50291"/>
                </a:lnTo>
                <a:lnTo>
                  <a:pt x="414654" y="50784"/>
                </a:lnTo>
                <a:lnTo>
                  <a:pt x="414654" y="25384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55547" y="8232647"/>
            <a:ext cx="810767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947092" y="8168449"/>
            <a:ext cx="889000" cy="3206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55547" y="9223247"/>
            <a:ext cx="545591" cy="2103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034592" y="9204197"/>
            <a:ext cx="287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434464" y="9301606"/>
            <a:ext cx="3778885" cy="0"/>
          </a:xfrm>
          <a:custGeom>
            <a:avLst/>
            <a:gdLst/>
            <a:ahLst/>
            <a:cxnLst/>
            <a:rect l="l" t="t" r="r" b="b"/>
            <a:pathLst>
              <a:path w="3778885" h="0">
                <a:moveTo>
                  <a:pt x="37788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94934" y="8794241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081145" y="8785352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45614" y="8758681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194934" y="8777731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80509" y="8776461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58770" y="8754236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44345" y="8744077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58770" y="8749791"/>
            <a:ext cx="241935" cy="8890"/>
          </a:xfrm>
          <a:custGeom>
            <a:avLst/>
            <a:gdLst/>
            <a:ahLst/>
            <a:cxnLst/>
            <a:rect l="l" t="t" r="r" b="b"/>
            <a:pathLst>
              <a:path w="241935" h="8890">
                <a:moveTo>
                  <a:pt x="241935" y="0"/>
                </a:moveTo>
                <a:lnTo>
                  <a:pt x="0" y="88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82467" y="9486900"/>
            <a:ext cx="2039111" cy="20269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061842" y="9467798"/>
            <a:ext cx="18389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Fig.4- a </a:t>
            </a:r>
            <a:r>
              <a:rPr dirty="0" sz="1400" spc="-5">
                <a:latin typeface="Calibri"/>
                <a:cs typeface="Calibri"/>
              </a:rPr>
              <a:t>Left to Right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SISO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314575" y="3948327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339715" y="3974363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35400" y="3966235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80564" y="420827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90" y="0"/>
                </a:moveTo>
                <a:lnTo>
                  <a:pt x="415290" y="76200"/>
                </a:lnTo>
                <a:lnTo>
                  <a:pt x="466090" y="50800"/>
                </a:lnTo>
                <a:lnTo>
                  <a:pt x="427990" y="50800"/>
                </a:lnTo>
                <a:lnTo>
                  <a:pt x="427990" y="25400"/>
                </a:lnTo>
                <a:lnTo>
                  <a:pt x="466090" y="25400"/>
                </a:lnTo>
                <a:lnTo>
                  <a:pt x="415290" y="0"/>
                </a:lnTo>
                <a:close/>
              </a:path>
              <a:path w="491489" h="76200">
                <a:moveTo>
                  <a:pt x="415290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90" y="50800"/>
                </a:lnTo>
                <a:lnTo>
                  <a:pt x="415290" y="25400"/>
                </a:lnTo>
                <a:close/>
              </a:path>
              <a:path w="491489" h="76200">
                <a:moveTo>
                  <a:pt x="466090" y="25400"/>
                </a:moveTo>
                <a:lnTo>
                  <a:pt x="427990" y="25400"/>
                </a:lnTo>
                <a:lnTo>
                  <a:pt x="427990" y="50800"/>
                </a:lnTo>
                <a:lnTo>
                  <a:pt x="466090" y="50800"/>
                </a:lnTo>
                <a:lnTo>
                  <a:pt x="491490" y="38100"/>
                </a:lnTo>
                <a:lnTo>
                  <a:pt x="46609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56634" y="420827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89" y="0"/>
                </a:moveTo>
                <a:lnTo>
                  <a:pt x="415289" y="76200"/>
                </a:lnTo>
                <a:lnTo>
                  <a:pt x="466089" y="50800"/>
                </a:lnTo>
                <a:lnTo>
                  <a:pt x="427989" y="50800"/>
                </a:lnTo>
                <a:lnTo>
                  <a:pt x="427989" y="25400"/>
                </a:lnTo>
                <a:lnTo>
                  <a:pt x="466089" y="25400"/>
                </a:lnTo>
                <a:lnTo>
                  <a:pt x="415289" y="0"/>
                </a:lnTo>
                <a:close/>
              </a:path>
              <a:path w="491489" h="76200">
                <a:moveTo>
                  <a:pt x="41528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89" y="50800"/>
                </a:lnTo>
                <a:lnTo>
                  <a:pt x="415289" y="25400"/>
                </a:lnTo>
                <a:close/>
              </a:path>
              <a:path w="491489" h="76200">
                <a:moveTo>
                  <a:pt x="466089" y="25400"/>
                </a:moveTo>
                <a:lnTo>
                  <a:pt x="427989" y="25400"/>
                </a:lnTo>
                <a:lnTo>
                  <a:pt x="427989" y="50800"/>
                </a:lnTo>
                <a:lnTo>
                  <a:pt x="466089" y="50800"/>
                </a:lnTo>
                <a:lnTo>
                  <a:pt x="491489" y="38100"/>
                </a:lnTo>
                <a:lnTo>
                  <a:pt x="4660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778125" y="420827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89" y="0"/>
                </a:moveTo>
                <a:lnTo>
                  <a:pt x="415289" y="76200"/>
                </a:lnTo>
                <a:lnTo>
                  <a:pt x="466089" y="50800"/>
                </a:lnTo>
                <a:lnTo>
                  <a:pt x="427989" y="50800"/>
                </a:lnTo>
                <a:lnTo>
                  <a:pt x="427989" y="25400"/>
                </a:lnTo>
                <a:lnTo>
                  <a:pt x="466089" y="25400"/>
                </a:lnTo>
                <a:lnTo>
                  <a:pt x="415289" y="0"/>
                </a:lnTo>
                <a:close/>
              </a:path>
              <a:path w="491489" h="76200">
                <a:moveTo>
                  <a:pt x="41528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89" y="50800"/>
                </a:lnTo>
                <a:lnTo>
                  <a:pt x="415289" y="25400"/>
                </a:lnTo>
                <a:close/>
              </a:path>
              <a:path w="491489" h="76200">
                <a:moveTo>
                  <a:pt x="466089" y="25400"/>
                </a:moveTo>
                <a:lnTo>
                  <a:pt x="427989" y="25400"/>
                </a:lnTo>
                <a:lnTo>
                  <a:pt x="427989" y="50800"/>
                </a:lnTo>
                <a:lnTo>
                  <a:pt x="466089" y="50800"/>
                </a:lnTo>
                <a:lnTo>
                  <a:pt x="491489" y="38100"/>
                </a:lnTo>
                <a:lnTo>
                  <a:pt x="4660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025390" y="420827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89" y="0"/>
                </a:moveTo>
                <a:lnTo>
                  <a:pt x="415289" y="76200"/>
                </a:lnTo>
                <a:lnTo>
                  <a:pt x="466089" y="50800"/>
                </a:lnTo>
                <a:lnTo>
                  <a:pt x="427989" y="50800"/>
                </a:lnTo>
                <a:lnTo>
                  <a:pt x="427989" y="25400"/>
                </a:lnTo>
                <a:lnTo>
                  <a:pt x="466089" y="25400"/>
                </a:lnTo>
                <a:lnTo>
                  <a:pt x="415289" y="0"/>
                </a:lnTo>
                <a:close/>
              </a:path>
              <a:path w="491489" h="76200">
                <a:moveTo>
                  <a:pt x="41528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89" y="50800"/>
                </a:lnTo>
                <a:lnTo>
                  <a:pt x="415289" y="25400"/>
                </a:lnTo>
                <a:close/>
              </a:path>
              <a:path w="491489" h="76200">
                <a:moveTo>
                  <a:pt x="466089" y="25400"/>
                </a:moveTo>
                <a:lnTo>
                  <a:pt x="427989" y="25400"/>
                </a:lnTo>
                <a:lnTo>
                  <a:pt x="427989" y="50800"/>
                </a:lnTo>
                <a:lnTo>
                  <a:pt x="466089" y="50800"/>
                </a:lnTo>
                <a:lnTo>
                  <a:pt x="491489" y="38100"/>
                </a:lnTo>
                <a:lnTo>
                  <a:pt x="4660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398645" y="4193793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89" y="0"/>
                </a:moveTo>
                <a:lnTo>
                  <a:pt x="415289" y="76200"/>
                </a:lnTo>
                <a:lnTo>
                  <a:pt x="466089" y="50800"/>
                </a:lnTo>
                <a:lnTo>
                  <a:pt x="427989" y="50800"/>
                </a:lnTo>
                <a:lnTo>
                  <a:pt x="427989" y="25400"/>
                </a:lnTo>
                <a:lnTo>
                  <a:pt x="466089" y="25400"/>
                </a:lnTo>
                <a:lnTo>
                  <a:pt x="415289" y="0"/>
                </a:lnTo>
                <a:close/>
              </a:path>
              <a:path w="491489" h="76200">
                <a:moveTo>
                  <a:pt x="41528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89" y="50800"/>
                </a:lnTo>
                <a:lnTo>
                  <a:pt x="415289" y="25400"/>
                </a:lnTo>
                <a:close/>
              </a:path>
              <a:path w="491489" h="76200">
                <a:moveTo>
                  <a:pt x="466089" y="25400"/>
                </a:moveTo>
                <a:lnTo>
                  <a:pt x="427989" y="25400"/>
                </a:lnTo>
                <a:lnTo>
                  <a:pt x="427989" y="50800"/>
                </a:lnTo>
                <a:lnTo>
                  <a:pt x="466089" y="50800"/>
                </a:lnTo>
                <a:lnTo>
                  <a:pt x="491489" y="38100"/>
                </a:lnTo>
                <a:lnTo>
                  <a:pt x="4660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69634" y="420827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415289" y="0"/>
                </a:moveTo>
                <a:lnTo>
                  <a:pt x="415289" y="76200"/>
                </a:lnTo>
                <a:lnTo>
                  <a:pt x="466089" y="50800"/>
                </a:lnTo>
                <a:lnTo>
                  <a:pt x="427989" y="50800"/>
                </a:lnTo>
                <a:lnTo>
                  <a:pt x="427989" y="25400"/>
                </a:lnTo>
                <a:lnTo>
                  <a:pt x="466089" y="25400"/>
                </a:lnTo>
                <a:lnTo>
                  <a:pt x="415289" y="0"/>
                </a:lnTo>
                <a:close/>
              </a:path>
              <a:path w="491489" h="76200">
                <a:moveTo>
                  <a:pt x="415289" y="25400"/>
                </a:moveTo>
                <a:lnTo>
                  <a:pt x="0" y="25400"/>
                </a:lnTo>
                <a:lnTo>
                  <a:pt x="0" y="50800"/>
                </a:lnTo>
                <a:lnTo>
                  <a:pt x="415289" y="50800"/>
                </a:lnTo>
                <a:lnTo>
                  <a:pt x="415289" y="25400"/>
                </a:lnTo>
                <a:close/>
              </a:path>
              <a:path w="491489" h="76200">
                <a:moveTo>
                  <a:pt x="466089" y="25400"/>
                </a:moveTo>
                <a:lnTo>
                  <a:pt x="427989" y="25400"/>
                </a:lnTo>
                <a:lnTo>
                  <a:pt x="427989" y="50800"/>
                </a:lnTo>
                <a:lnTo>
                  <a:pt x="466089" y="50800"/>
                </a:lnTo>
                <a:lnTo>
                  <a:pt x="491489" y="38100"/>
                </a:lnTo>
                <a:lnTo>
                  <a:pt x="4660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223772" y="3849623"/>
            <a:ext cx="905255" cy="2057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302766" y="3829938"/>
            <a:ext cx="600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Serial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190488" y="3741419"/>
            <a:ext cx="905256" cy="2057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6270497" y="3721734"/>
            <a:ext cx="713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Serial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944111" y="4724399"/>
            <a:ext cx="688848" cy="20421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022216" y="4704714"/>
            <a:ext cx="4908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To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left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150619" y="5029199"/>
            <a:ext cx="906780" cy="20573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229664" y="5009514"/>
            <a:ext cx="712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Serial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242303" y="4946903"/>
            <a:ext cx="905255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322314" y="4927218"/>
            <a:ext cx="6000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Serial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944111" y="5913119"/>
            <a:ext cx="839724" cy="19812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375535" y="5128285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400675" y="5154193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896359" y="5146192"/>
            <a:ext cx="802640" cy="588645"/>
          </a:xfrm>
          <a:custGeom>
            <a:avLst/>
            <a:gdLst/>
            <a:ahLst/>
            <a:cxnLst/>
            <a:rect l="l" t="t" r="r" b="b"/>
            <a:pathLst>
              <a:path w="802639" h="588645">
                <a:moveTo>
                  <a:pt x="0" y="588492"/>
                </a:moveTo>
                <a:lnTo>
                  <a:pt x="802639" y="588492"/>
                </a:lnTo>
                <a:lnTo>
                  <a:pt x="802639" y="0"/>
                </a:lnTo>
                <a:lnTo>
                  <a:pt x="0" y="0"/>
                </a:lnTo>
                <a:lnTo>
                  <a:pt x="0" y="58849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055495" y="538810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89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89" h="76200">
                <a:moveTo>
                  <a:pt x="491490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90" y="50800"/>
                </a:lnTo>
                <a:lnTo>
                  <a:pt x="49149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631565" y="538810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89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89" h="76200">
                <a:moveTo>
                  <a:pt x="491489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89" y="50800"/>
                </a:lnTo>
                <a:lnTo>
                  <a:pt x="4914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853054" y="538810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89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89" h="76200">
                <a:moveTo>
                  <a:pt x="491490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90" y="50800"/>
                </a:lnTo>
                <a:lnTo>
                  <a:pt x="49149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100320" y="538810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89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89" h="76200">
                <a:moveTo>
                  <a:pt x="491489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89" y="50800"/>
                </a:lnTo>
                <a:lnTo>
                  <a:pt x="4914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473575" y="5373750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89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89" h="76200">
                <a:moveTo>
                  <a:pt x="491489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89" y="50800"/>
                </a:lnTo>
                <a:lnTo>
                  <a:pt x="4914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044565" y="5388101"/>
            <a:ext cx="491490" cy="76200"/>
          </a:xfrm>
          <a:custGeom>
            <a:avLst/>
            <a:gdLst/>
            <a:ahLst/>
            <a:cxnLst/>
            <a:rect l="l" t="t" r="r" b="b"/>
            <a:pathLst>
              <a:path w="49149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0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491490" h="76200">
                <a:moveTo>
                  <a:pt x="76200" y="25400"/>
                </a:moveTo>
                <a:lnTo>
                  <a:pt x="63500" y="25400"/>
                </a:lnTo>
                <a:lnTo>
                  <a:pt x="63500" y="50800"/>
                </a:lnTo>
                <a:lnTo>
                  <a:pt x="76200" y="50800"/>
                </a:lnTo>
                <a:lnTo>
                  <a:pt x="76200" y="25400"/>
                </a:lnTo>
                <a:close/>
              </a:path>
              <a:path w="491490" h="76200">
                <a:moveTo>
                  <a:pt x="491489" y="25400"/>
                </a:moveTo>
                <a:lnTo>
                  <a:pt x="76200" y="25400"/>
                </a:lnTo>
                <a:lnTo>
                  <a:pt x="76200" y="50800"/>
                </a:lnTo>
                <a:lnTo>
                  <a:pt x="491489" y="50800"/>
                </a:lnTo>
                <a:lnTo>
                  <a:pt x="491489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415029" y="6116446"/>
            <a:ext cx="1826260" cy="3524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034592" y="5854674"/>
            <a:ext cx="5662295" cy="2598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77135" marR="2025014" indent="522605">
              <a:lnSpc>
                <a:spcPct val="118600"/>
              </a:lnSpc>
              <a:spcBef>
                <a:spcPts val="95"/>
              </a:spcBef>
            </a:pPr>
            <a:r>
              <a:rPr dirty="0" sz="1400" spc="-5">
                <a:latin typeface="Calibri"/>
                <a:cs typeface="Calibri"/>
              </a:rPr>
              <a:t>To </a:t>
            </a:r>
            <a:r>
              <a:rPr dirty="0" sz="1400">
                <a:latin typeface="Calibri"/>
                <a:cs typeface="Calibri"/>
              </a:rPr>
              <a:t>right  Fig3 </a:t>
            </a: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follow</a:t>
            </a:r>
            <a:endParaRPr sz="1400">
              <a:latin typeface="Calibri"/>
              <a:cs typeface="Calibri"/>
            </a:endParaRPr>
          </a:p>
          <a:p>
            <a:pPr marL="507365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four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registers: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33718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Serial-In Serial-Out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SISO</a:t>
            </a:r>
            <a:r>
              <a:rPr dirty="0" sz="1400" spc="-2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08585" marR="271145" indent="220345">
              <a:lnSpc>
                <a:spcPct val="143900"/>
              </a:lnSpc>
              <a:spcBef>
                <a:spcPts val="969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shift register, data follows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serial way </a:t>
            </a:r>
            <a:r>
              <a:rPr dirty="0" sz="1400">
                <a:latin typeface="Times New Roman"/>
                <a:cs typeface="Times New Roman"/>
              </a:rPr>
              <a:t>either from left  to </a:t>
            </a:r>
            <a:r>
              <a:rPr dirty="0" sz="1400" spc="-5">
                <a:latin typeface="Times New Roman"/>
                <a:cs typeface="Times New Roman"/>
              </a:rPr>
              <a:t>the right or from right to the left. Figure </a:t>
            </a:r>
            <a:r>
              <a:rPr dirty="0" sz="1400" spc="5">
                <a:latin typeface="Times New Roman"/>
                <a:cs typeface="Times New Roman"/>
              </a:rPr>
              <a:t>(4-a)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(4-b) shows the two  types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respectively.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5013325" algn="l"/>
              </a:tabLst>
            </a:pP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i/p	</a:t>
            </a:r>
            <a:r>
              <a:rPr dirty="0" baseline="1984" sz="2100" spc="-7">
                <a:latin typeface="Calibri"/>
                <a:cs typeface="Calibri"/>
              </a:rPr>
              <a:t>Data</a:t>
            </a:r>
            <a:r>
              <a:rPr dirty="0" baseline="1984" sz="2100" spc="-97">
                <a:latin typeface="Calibri"/>
                <a:cs typeface="Calibri"/>
              </a:rPr>
              <a:t> </a:t>
            </a:r>
            <a:r>
              <a:rPr dirty="0" baseline="1984" sz="2100" spc="-7">
                <a:latin typeface="Calibri"/>
                <a:cs typeface="Calibri"/>
              </a:rPr>
              <a:t>o/p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5928" y="504546"/>
            <a:ext cx="1564005" cy="5105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1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4011" y="7484364"/>
            <a:ext cx="413003" cy="2118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94916" y="7434071"/>
            <a:ext cx="413004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86610" y="7414640"/>
            <a:ext cx="1809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62015" y="7491983"/>
            <a:ext cx="413003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12920" y="7467600"/>
            <a:ext cx="411479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05248" y="7448168"/>
            <a:ext cx="180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61247" y="7413688"/>
            <a:ext cx="415289" cy="3282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96947" y="7449692"/>
            <a:ext cx="191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55495" y="7454010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55495" y="7678165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055495" y="7738490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90277" y="7422577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84525" y="7687055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84525" y="7747380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685347" y="7440358"/>
            <a:ext cx="415289" cy="3282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84525" y="7462901"/>
            <a:ext cx="1828164" cy="59499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524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120"/>
              </a:spcBef>
              <a:tabLst>
                <a:tab pos="441325" algn="l"/>
                <a:tab pos="1636395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1	</a:t>
            </a: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1 	 </a:t>
            </a:r>
            <a:r>
              <a:rPr dirty="0" baseline="-3968" sz="2100">
                <a:latin typeface="Calibri"/>
                <a:cs typeface="Calibri"/>
              </a:rPr>
              <a:t>Q</a:t>
            </a:r>
            <a:r>
              <a:rPr dirty="0" baseline="-18518" sz="1350">
                <a:latin typeface="Calibri"/>
                <a:cs typeface="Calibri"/>
              </a:rPr>
              <a:t>2</a:t>
            </a:r>
            <a:endParaRPr baseline="-18518" sz="13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379595" y="7480680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379595" y="7704835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79595" y="7765160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16917" y="7449248"/>
            <a:ext cx="415289" cy="3282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11165" y="7472902"/>
            <a:ext cx="638175" cy="6007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95"/>
              </a:spcBef>
              <a:tabLst>
                <a:tab pos="442595" algn="l"/>
              </a:tabLst>
            </a:pPr>
            <a:r>
              <a:rPr dirty="0" baseline="3968" sz="2100">
                <a:latin typeface="Calibri"/>
                <a:cs typeface="Calibri"/>
              </a:rPr>
              <a:t>D</a:t>
            </a:r>
            <a:r>
              <a:rPr dirty="0" baseline="-6172" sz="1350">
                <a:latin typeface="Calibri"/>
                <a:cs typeface="Calibri"/>
              </a:rPr>
              <a:t>3 	 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11165" y="7489570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11165" y="7713726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11165" y="7774051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93670" y="7519289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5" h="76200">
                <a:moveTo>
                  <a:pt x="414655" y="50784"/>
                </a:moveTo>
                <a:lnTo>
                  <a:pt x="414655" y="76200"/>
                </a:lnTo>
                <a:lnTo>
                  <a:pt x="465624" y="50800"/>
                </a:lnTo>
                <a:lnTo>
                  <a:pt x="414655" y="50784"/>
                </a:lnTo>
                <a:close/>
              </a:path>
              <a:path w="490855" h="76200">
                <a:moveTo>
                  <a:pt x="414655" y="25384"/>
                </a:moveTo>
                <a:lnTo>
                  <a:pt x="414655" y="50784"/>
                </a:lnTo>
                <a:lnTo>
                  <a:pt x="427355" y="50800"/>
                </a:lnTo>
                <a:lnTo>
                  <a:pt x="427355" y="25400"/>
                </a:lnTo>
                <a:lnTo>
                  <a:pt x="414655" y="25384"/>
                </a:lnTo>
                <a:close/>
              </a:path>
              <a:path w="490855" h="76200">
                <a:moveTo>
                  <a:pt x="414655" y="0"/>
                </a:moveTo>
                <a:lnTo>
                  <a:pt x="414655" y="25384"/>
                </a:lnTo>
                <a:lnTo>
                  <a:pt x="427355" y="25400"/>
                </a:lnTo>
                <a:lnTo>
                  <a:pt x="427355" y="50800"/>
                </a:lnTo>
                <a:lnTo>
                  <a:pt x="465624" y="50800"/>
                </a:lnTo>
                <a:lnTo>
                  <a:pt x="490855" y="38227"/>
                </a:lnTo>
                <a:lnTo>
                  <a:pt x="414655" y="0"/>
                </a:lnTo>
                <a:close/>
              </a:path>
              <a:path w="490855" h="76200">
                <a:moveTo>
                  <a:pt x="0" y="24892"/>
                </a:moveTo>
                <a:lnTo>
                  <a:pt x="0" y="50292"/>
                </a:lnTo>
                <a:lnTo>
                  <a:pt x="414655" y="50784"/>
                </a:lnTo>
                <a:lnTo>
                  <a:pt x="414655" y="25384"/>
                </a:lnTo>
                <a:lnTo>
                  <a:pt x="0" y="248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29684" y="7519796"/>
            <a:ext cx="549910" cy="76200"/>
          </a:xfrm>
          <a:custGeom>
            <a:avLst/>
            <a:gdLst/>
            <a:ahLst/>
            <a:cxnLst/>
            <a:rect l="l" t="t" r="r" b="b"/>
            <a:pathLst>
              <a:path w="549910" h="76200">
                <a:moveTo>
                  <a:pt x="473667" y="50756"/>
                </a:moveTo>
                <a:lnTo>
                  <a:pt x="473582" y="76199"/>
                </a:lnTo>
                <a:lnTo>
                  <a:pt x="524809" y="50799"/>
                </a:lnTo>
                <a:lnTo>
                  <a:pt x="486410" y="50799"/>
                </a:lnTo>
                <a:lnTo>
                  <a:pt x="473667" y="50756"/>
                </a:lnTo>
                <a:close/>
              </a:path>
              <a:path w="549910" h="76200">
                <a:moveTo>
                  <a:pt x="473752" y="25357"/>
                </a:moveTo>
                <a:lnTo>
                  <a:pt x="473667" y="50756"/>
                </a:lnTo>
                <a:lnTo>
                  <a:pt x="486410" y="50799"/>
                </a:lnTo>
                <a:lnTo>
                  <a:pt x="486410" y="25399"/>
                </a:lnTo>
                <a:lnTo>
                  <a:pt x="473752" y="25357"/>
                </a:lnTo>
                <a:close/>
              </a:path>
              <a:path w="549910" h="76200">
                <a:moveTo>
                  <a:pt x="473837" y="0"/>
                </a:moveTo>
                <a:lnTo>
                  <a:pt x="473752" y="25357"/>
                </a:lnTo>
                <a:lnTo>
                  <a:pt x="486410" y="25399"/>
                </a:lnTo>
                <a:lnTo>
                  <a:pt x="486410" y="50799"/>
                </a:lnTo>
                <a:lnTo>
                  <a:pt x="524809" y="50799"/>
                </a:lnTo>
                <a:lnTo>
                  <a:pt x="549910" y="38353"/>
                </a:lnTo>
                <a:lnTo>
                  <a:pt x="473837" y="0"/>
                </a:lnTo>
                <a:close/>
              </a:path>
              <a:path w="549910" h="76200">
                <a:moveTo>
                  <a:pt x="0" y="23748"/>
                </a:moveTo>
                <a:lnTo>
                  <a:pt x="0" y="49148"/>
                </a:lnTo>
                <a:lnTo>
                  <a:pt x="473667" y="50756"/>
                </a:lnTo>
                <a:lnTo>
                  <a:pt x="473752" y="25357"/>
                </a:lnTo>
                <a:lnTo>
                  <a:pt x="0" y="23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20309" y="7518653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4" h="76200">
                <a:moveTo>
                  <a:pt x="414654" y="50784"/>
                </a:moveTo>
                <a:lnTo>
                  <a:pt x="414654" y="76199"/>
                </a:lnTo>
                <a:lnTo>
                  <a:pt x="465624" y="50799"/>
                </a:lnTo>
                <a:lnTo>
                  <a:pt x="414654" y="50784"/>
                </a:lnTo>
                <a:close/>
              </a:path>
              <a:path w="490854" h="76200">
                <a:moveTo>
                  <a:pt x="414654" y="25384"/>
                </a:moveTo>
                <a:lnTo>
                  <a:pt x="414654" y="50784"/>
                </a:lnTo>
                <a:lnTo>
                  <a:pt x="427354" y="50799"/>
                </a:lnTo>
                <a:lnTo>
                  <a:pt x="427354" y="25399"/>
                </a:lnTo>
                <a:lnTo>
                  <a:pt x="414654" y="25384"/>
                </a:lnTo>
                <a:close/>
              </a:path>
              <a:path w="490854" h="76200">
                <a:moveTo>
                  <a:pt x="414654" y="0"/>
                </a:moveTo>
                <a:lnTo>
                  <a:pt x="414654" y="25384"/>
                </a:lnTo>
                <a:lnTo>
                  <a:pt x="427354" y="25399"/>
                </a:lnTo>
                <a:lnTo>
                  <a:pt x="427354" y="50799"/>
                </a:lnTo>
                <a:lnTo>
                  <a:pt x="465624" y="50799"/>
                </a:lnTo>
                <a:lnTo>
                  <a:pt x="490854" y="38226"/>
                </a:lnTo>
                <a:lnTo>
                  <a:pt x="414654" y="0"/>
                </a:lnTo>
                <a:close/>
              </a:path>
              <a:path w="490854" h="76200">
                <a:moveTo>
                  <a:pt x="0" y="24891"/>
                </a:moveTo>
                <a:lnTo>
                  <a:pt x="0" y="50291"/>
                </a:lnTo>
                <a:lnTo>
                  <a:pt x="414654" y="50784"/>
                </a:lnTo>
                <a:lnTo>
                  <a:pt x="414654" y="25384"/>
                </a:lnTo>
                <a:lnTo>
                  <a:pt x="0" y="24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64639" y="7518018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5" h="76200">
                <a:moveTo>
                  <a:pt x="414654" y="50784"/>
                </a:moveTo>
                <a:lnTo>
                  <a:pt x="414654" y="76200"/>
                </a:lnTo>
                <a:lnTo>
                  <a:pt x="465624" y="50800"/>
                </a:lnTo>
                <a:lnTo>
                  <a:pt x="414654" y="50784"/>
                </a:lnTo>
                <a:close/>
              </a:path>
              <a:path w="490855" h="76200">
                <a:moveTo>
                  <a:pt x="414654" y="25384"/>
                </a:moveTo>
                <a:lnTo>
                  <a:pt x="414654" y="50784"/>
                </a:lnTo>
                <a:lnTo>
                  <a:pt x="427354" y="50800"/>
                </a:lnTo>
                <a:lnTo>
                  <a:pt x="427354" y="25400"/>
                </a:lnTo>
                <a:lnTo>
                  <a:pt x="414654" y="25384"/>
                </a:lnTo>
                <a:close/>
              </a:path>
              <a:path w="490855" h="76200">
                <a:moveTo>
                  <a:pt x="414654" y="0"/>
                </a:moveTo>
                <a:lnTo>
                  <a:pt x="414654" y="25384"/>
                </a:lnTo>
                <a:lnTo>
                  <a:pt x="427354" y="25400"/>
                </a:lnTo>
                <a:lnTo>
                  <a:pt x="427354" y="50800"/>
                </a:lnTo>
                <a:lnTo>
                  <a:pt x="465624" y="50800"/>
                </a:lnTo>
                <a:lnTo>
                  <a:pt x="490854" y="38227"/>
                </a:lnTo>
                <a:lnTo>
                  <a:pt x="414654" y="0"/>
                </a:lnTo>
                <a:close/>
              </a:path>
              <a:path w="490855" h="76200">
                <a:moveTo>
                  <a:pt x="0" y="24892"/>
                </a:moveTo>
                <a:lnTo>
                  <a:pt x="0" y="50292"/>
                </a:lnTo>
                <a:lnTo>
                  <a:pt x="414654" y="50784"/>
                </a:lnTo>
                <a:lnTo>
                  <a:pt x="414654" y="25384"/>
                </a:lnTo>
                <a:lnTo>
                  <a:pt x="0" y="248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30224" y="7211567"/>
            <a:ext cx="810768" cy="210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109268" y="7192136"/>
            <a:ext cx="6083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022022" y="7146988"/>
            <a:ext cx="888999" cy="32067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112002" y="7182992"/>
            <a:ext cx="661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30224" y="8202167"/>
            <a:ext cx="547116" cy="2103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09268" y="8183117"/>
            <a:ext cx="287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509394" y="8280145"/>
            <a:ext cx="3778885" cy="0"/>
          </a:xfrm>
          <a:custGeom>
            <a:avLst/>
            <a:gdLst/>
            <a:ahLst/>
            <a:cxnLst/>
            <a:rect l="l" t="t" r="r" b="b"/>
            <a:pathLst>
              <a:path w="3778885" h="0">
                <a:moveTo>
                  <a:pt x="37788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269865" y="7772780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156075" y="7763890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20545" y="7737220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269865" y="7756270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55440" y="7755001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33700" y="7732776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819275" y="7722615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33700" y="7728330"/>
            <a:ext cx="241935" cy="8890"/>
          </a:xfrm>
          <a:custGeom>
            <a:avLst/>
            <a:gdLst/>
            <a:ahLst/>
            <a:cxnLst/>
            <a:rect l="l" t="t" r="r" b="b"/>
            <a:pathLst>
              <a:path w="241935" h="8890">
                <a:moveTo>
                  <a:pt x="241935" y="0"/>
                </a:moveTo>
                <a:lnTo>
                  <a:pt x="0" y="888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566159" y="9073895"/>
            <a:ext cx="1287780" cy="2011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645789" y="9054845"/>
            <a:ext cx="798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Fig.5-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SIPO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180965" y="7556880"/>
            <a:ext cx="0" cy="1362710"/>
          </a:xfrm>
          <a:custGeom>
            <a:avLst/>
            <a:gdLst/>
            <a:ahLst/>
            <a:cxnLst/>
            <a:rect l="l" t="t" r="r" b="b"/>
            <a:pathLst>
              <a:path w="0" h="1362709">
                <a:moveTo>
                  <a:pt x="0" y="0"/>
                </a:moveTo>
                <a:lnTo>
                  <a:pt x="0" y="13627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318884" y="7534020"/>
            <a:ext cx="0" cy="1362710"/>
          </a:xfrm>
          <a:custGeom>
            <a:avLst/>
            <a:gdLst/>
            <a:ahLst/>
            <a:cxnLst/>
            <a:rect l="l" t="t" r="r" b="b"/>
            <a:pathLst>
              <a:path w="0" h="1362709">
                <a:moveTo>
                  <a:pt x="0" y="0"/>
                </a:moveTo>
                <a:lnTo>
                  <a:pt x="0" y="13627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868929" y="7558151"/>
            <a:ext cx="0" cy="1362710"/>
          </a:xfrm>
          <a:custGeom>
            <a:avLst/>
            <a:gdLst/>
            <a:ahLst/>
            <a:cxnLst/>
            <a:rect l="l" t="t" r="r" b="b"/>
            <a:pathLst>
              <a:path w="0" h="1362709">
                <a:moveTo>
                  <a:pt x="0" y="0"/>
                </a:moveTo>
                <a:lnTo>
                  <a:pt x="0" y="136270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98595" y="7555610"/>
            <a:ext cx="0" cy="1362710"/>
          </a:xfrm>
          <a:custGeom>
            <a:avLst/>
            <a:gdLst/>
            <a:ahLst/>
            <a:cxnLst/>
            <a:rect l="l" t="t" r="r" b="b"/>
            <a:pathLst>
              <a:path w="0" h="1362709">
                <a:moveTo>
                  <a:pt x="0" y="0"/>
                </a:moveTo>
                <a:lnTo>
                  <a:pt x="0" y="136271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367271" y="8709659"/>
            <a:ext cx="396240" cy="2194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447282" y="869060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92852" y="8709659"/>
            <a:ext cx="396239" cy="2194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372861" y="8690609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076700" y="8709659"/>
            <a:ext cx="394715" cy="2194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4156328" y="8690609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938272" y="8709659"/>
            <a:ext cx="396239" cy="2194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017647" y="8689085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149340" y="7549260"/>
            <a:ext cx="178435" cy="635"/>
          </a:xfrm>
          <a:custGeom>
            <a:avLst/>
            <a:gdLst/>
            <a:ahLst/>
            <a:cxnLst/>
            <a:rect l="l" t="t" r="r" b="b"/>
            <a:pathLst>
              <a:path w="178435" h="634">
                <a:moveTo>
                  <a:pt x="-12699" y="317"/>
                </a:moveTo>
                <a:lnTo>
                  <a:pt x="191135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412235" y="2359151"/>
            <a:ext cx="413003" cy="210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261616" y="2307335"/>
            <a:ext cx="413004" cy="210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340991" y="2287269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730240" y="2365247"/>
            <a:ext cx="411479" cy="2103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810250" y="2345182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579620" y="2340863"/>
            <a:ext cx="413003" cy="210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659248" y="2320797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628582" y="2287841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2752470" y="2322321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322829" y="2328163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4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322829" y="2552318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322829" y="2612643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757612" y="2296731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3491610" y="2337561"/>
            <a:ext cx="594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2590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1	</a:t>
            </a: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1</a:t>
            </a:r>
            <a:endParaRPr baseline="-9259" sz="135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451859" y="2337053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4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451859" y="2561208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451859" y="2621533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952682" y="2314511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5077205" y="2349754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646929" y="2354833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4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646929" y="2578988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646929" y="2639313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84252" y="2323401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6208014" y="2357373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778500" y="2363723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4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778500" y="2587878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778500" y="2648203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10079" y="2025903"/>
            <a:ext cx="1211580" cy="76200"/>
          </a:xfrm>
          <a:custGeom>
            <a:avLst/>
            <a:gdLst/>
            <a:ahLst/>
            <a:cxnLst/>
            <a:rect l="l" t="t" r="r" b="b"/>
            <a:pathLst>
              <a:path w="121158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50807"/>
                </a:lnTo>
                <a:lnTo>
                  <a:pt x="63500" y="50800"/>
                </a:lnTo>
                <a:lnTo>
                  <a:pt x="63500" y="25400"/>
                </a:lnTo>
                <a:lnTo>
                  <a:pt x="76200" y="25400"/>
                </a:lnTo>
                <a:lnTo>
                  <a:pt x="76200" y="0"/>
                </a:lnTo>
                <a:close/>
              </a:path>
              <a:path w="1211580" h="76200">
                <a:moveTo>
                  <a:pt x="76200" y="25407"/>
                </a:moveTo>
                <a:lnTo>
                  <a:pt x="76200" y="50807"/>
                </a:lnTo>
                <a:lnTo>
                  <a:pt x="1211580" y="51434"/>
                </a:lnTo>
                <a:lnTo>
                  <a:pt x="1211580" y="26034"/>
                </a:lnTo>
                <a:lnTo>
                  <a:pt x="76200" y="25407"/>
                </a:lnTo>
                <a:close/>
              </a:path>
              <a:path w="1211580" h="76200">
                <a:moveTo>
                  <a:pt x="63500" y="25400"/>
                </a:moveTo>
                <a:lnTo>
                  <a:pt x="63500" y="50800"/>
                </a:lnTo>
                <a:lnTo>
                  <a:pt x="76200" y="50807"/>
                </a:lnTo>
                <a:lnTo>
                  <a:pt x="76200" y="25407"/>
                </a:lnTo>
                <a:lnTo>
                  <a:pt x="63500" y="25400"/>
                </a:lnTo>
                <a:close/>
              </a:path>
              <a:path w="1211580" h="76200">
                <a:moveTo>
                  <a:pt x="76200" y="25400"/>
                </a:moveTo>
                <a:lnTo>
                  <a:pt x="63500" y="25400"/>
                </a:lnTo>
                <a:lnTo>
                  <a:pt x="76200" y="254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486909" y="2404617"/>
            <a:ext cx="168275" cy="762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537072" y="2392425"/>
            <a:ext cx="241426" cy="762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415404" y="2438653"/>
            <a:ext cx="490855" cy="635"/>
          </a:xfrm>
          <a:custGeom>
            <a:avLst/>
            <a:gdLst/>
            <a:ahLst/>
            <a:cxnLst/>
            <a:rect l="l" t="t" r="r" b="b"/>
            <a:pathLst>
              <a:path w="490854" h="635">
                <a:moveTo>
                  <a:pt x="0" y="0"/>
                </a:moveTo>
                <a:lnTo>
                  <a:pt x="490854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390388" y="1911095"/>
            <a:ext cx="809243" cy="21183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470397" y="1891030"/>
            <a:ext cx="6083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219200" y="1687067"/>
            <a:ext cx="870203" cy="21031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1298194" y="1667001"/>
            <a:ext cx="661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Data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1298447" y="3075431"/>
            <a:ext cx="545591" cy="21183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1377441" y="3055366"/>
            <a:ext cx="287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776729" y="3154298"/>
            <a:ext cx="3778885" cy="0"/>
          </a:xfrm>
          <a:custGeom>
            <a:avLst/>
            <a:gdLst/>
            <a:ahLst/>
            <a:cxnLst/>
            <a:rect l="l" t="t" r="r" b="b"/>
            <a:pathLst>
              <a:path w="3778885" h="0">
                <a:moveTo>
                  <a:pt x="37788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37200" y="2646933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423409" y="2638043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210560" y="2620263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087879" y="2611373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537200" y="2630423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5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22775" y="2629153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5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201035" y="2606928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5">
                <a:moveTo>
                  <a:pt x="0" y="541654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086610" y="2596768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5">
                <a:moveTo>
                  <a:pt x="0" y="541655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546725" y="2181478"/>
            <a:ext cx="0" cy="257175"/>
          </a:xfrm>
          <a:custGeom>
            <a:avLst/>
            <a:gdLst/>
            <a:ahLst/>
            <a:cxnLst/>
            <a:rect l="l" t="t" r="r" b="b"/>
            <a:pathLst>
              <a:path w="0" h="257175">
                <a:moveTo>
                  <a:pt x="0" y="2571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896734" y="1753488"/>
            <a:ext cx="0" cy="685800"/>
          </a:xfrm>
          <a:custGeom>
            <a:avLst/>
            <a:gdLst/>
            <a:ahLst/>
            <a:cxnLst/>
            <a:rect l="l" t="t" r="r" b="b"/>
            <a:pathLst>
              <a:path w="0"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495800" y="1753488"/>
            <a:ext cx="2400935" cy="0"/>
          </a:xfrm>
          <a:custGeom>
            <a:avLst/>
            <a:gdLst/>
            <a:ahLst/>
            <a:cxnLst/>
            <a:rect l="l" t="t" r="r" b="b"/>
            <a:pathLst>
              <a:path w="2400934" h="0">
                <a:moveTo>
                  <a:pt x="0" y="0"/>
                </a:moveTo>
                <a:lnTo>
                  <a:pt x="24009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430520" y="1861438"/>
            <a:ext cx="635" cy="579120"/>
          </a:xfrm>
          <a:custGeom>
            <a:avLst/>
            <a:gdLst/>
            <a:ahLst/>
            <a:cxnLst/>
            <a:rect l="l" t="t" r="r" b="b"/>
            <a:pathLst>
              <a:path w="635" h="579119">
                <a:moveTo>
                  <a:pt x="0" y="0"/>
                </a:moveTo>
                <a:lnTo>
                  <a:pt x="634" y="57912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283584" y="1861438"/>
            <a:ext cx="2156460" cy="635"/>
          </a:xfrm>
          <a:custGeom>
            <a:avLst/>
            <a:gdLst/>
            <a:ahLst/>
            <a:cxnLst/>
            <a:rect l="l" t="t" r="r" b="b"/>
            <a:pathLst>
              <a:path w="2156460" h="635">
                <a:moveTo>
                  <a:pt x="0" y="0"/>
                </a:moveTo>
                <a:lnTo>
                  <a:pt x="215646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495800" y="1744598"/>
            <a:ext cx="0" cy="697865"/>
          </a:xfrm>
          <a:custGeom>
            <a:avLst/>
            <a:gdLst/>
            <a:ahLst/>
            <a:cxnLst/>
            <a:rect l="l" t="t" r="r" b="b"/>
            <a:pathLst>
              <a:path w="0" h="697864">
                <a:moveTo>
                  <a:pt x="0" y="0"/>
                </a:moveTo>
                <a:lnTo>
                  <a:pt x="0" y="69786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283584" y="2393187"/>
            <a:ext cx="168275" cy="762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283584" y="1858898"/>
            <a:ext cx="635" cy="574040"/>
          </a:xfrm>
          <a:custGeom>
            <a:avLst/>
            <a:gdLst/>
            <a:ahLst/>
            <a:cxnLst/>
            <a:rect l="l" t="t" r="r" b="b"/>
            <a:pathLst>
              <a:path w="635" h="574039">
                <a:moveTo>
                  <a:pt x="0" y="0"/>
                </a:moveTo>
                <a:lnTo>
                  <a:pt x="635" y="5740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314825" y="1743963"/>
            <a:ext cx="635" cy="685800"/>
          </a:xfrm>
          <a:custGeom>
            <a:avLst/>
            <a:gdLst/>
            <a:ahLst/>
            <a:cxnLst/>
            <a:rect l="l" t="t" r="r" b="b"/>
            <a:pathLst>
              <a:path w="635" h="685800">
                <a:moveTo>
                  <a:pt x="0" y="0"/>
                </a:moveTo>
                <a:lnTo>
                  <a:pt x="635" y="6858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150110" y="1743963"/>
            <a:ext cx="2179320" cy="635"/>
          </a:xfrm>
          <a:custGeom>
            <a:avLst/>
            <a:gdLst/>
            <a:ahLst/>
            <a:cxnLst/>
            <a:rect l="l" t="t" r="r" b="b"/>
            <a:pathLst>
              <a:path w="2179320" h="635">
                <a:moveTo>
                  <a:pt x="0" y="0"/>
                </a:moveTo>
                <a:lnTo>
                  <a:pt x="2179319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088765" y="2418333"/>
            <a:ext cx="217804" cy="635"/>
          </a:xfrm>
          <a:custGeom>
            <a:avLst/>
            <a:gdLst/>
            <a:ahLst/>
            <a:cxnLst/>
            <a:rect l="l" t="t" r="r" b="b"/>
            <a:pathLst>
              <a:path w="217804" h="635">
                <a:moveTo>
                  <a:pt x="-12700" y="317"/>
                </a:moveTo>
                <a:lnTo>
                  <a:pt x="230505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150110" y="2382392"/>
            <a:ext cx="168275" cy="762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150745" y="1743963"/>
            <a:ext cx="0" cy="678180"/>
          </a:xfrm>
          <a:custGeom>
            <a:avLst/>
            <a:gdLst/>
            <a:ahLst/>
            <a:cxnLst/>
            <a:rect l="l" t="t" r="r" b="b"/>
            <a:pathLst>
              <a:path w="0"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67354" y="2431668"/>
            <a:ext cx="154940" cy="635"/>
          </a:xfrm>
          <a:custGeom>
            <a:avLst/>
            <a:gdLst/>
            <a:ahLst/>
            <a:cxnLst/>
            <a:rect l="l" t="t" r="r" b="b"/>
            <a:pathLst>
              <a:path w="154939" h="635">
                <a:moveTo>
                  <a:pt x="-12700" y="317"/>
                </a:moveTo>
                <a:lnTo>
                  <a:pt x="167639" y="317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121660" y="2055113"/>
            <a:ext cx="635" cy="376555"/>
          </a:xfrm>
          <a:custGeom>
            <a:avLst/>
            <a:gdLst/>
            <a:ahLst/>
            <a:cxnLst/>
            <a:rect l="l" t="t" r="r" b="b"/>
            <a:pathLst>
              <a:path w="635" h="376555">
                <a:moveTo>
                  <a:pt x="0" y="0"/>
                </a:moveTo>
                <a:lnTo>
                  <a:pt x="634" y="37655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162300" y="3305555"/>
            <a:ext cx="2039112" cy="20116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1130604" y="3285185"/>
            <a:ext cx="5297805" cy="3561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2344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Fig4- b Right to </a:t>
            </a:r>
            <a:r>
              <a:rPr dirty="0" sz="1400" spc="-5">
                <a:latin typeface="Calibri"/>
                <a:cs typeface="Calibri"/>
              </a:rPr>
              <a:t>Left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SISO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algn="just" marL="12700" marR="8255" indent="17653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:design register circuit that convert data from </a:t>
            </a:r>
            <a:r>
              <a:rPr dirty="0" sz="1400">
                <a:latin typeface="Times New Roman"/>
                <a:cs typeface="Times New Roman"/>
              </a:rPr>
              <a:t>left </a:t>
            </a:r>
            <a:r>
              <a:rPr dirty="0" sz="1400" spc="-5">
                <a:latin typeface="Times New Roman"/>
                <a:cs typeface="Times New Roman"/>
              </a:rPr>
              <a:t>to right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>
                <a:latin typeface="Times New Roman"/>
                <a:cs typeface="Times New Roman"/>
              </a:rPr>
              <a:t>from right to </a:t>
            </a:r>
            <a:r>
              <a:rPr dirty="0" sz="1400" spc="-5">
                <a:latin typeface="Times New Roman"/>
                <a:cs typeface="Times New Roman"/>
              </a:rPr>
              <a:t>left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time using </a:t>
            </a:r>
            <a:r>
              <a:rPr dirty="0" sz="1400">
                <a:latin typeface="Times New Roman"/>
                <a:cs typeface="Times New Roman"/>
              </a:rPr>
              <a:t>enable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control the  conversion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2- </a:t>
            </a:r>
            <a:r>
              <a:rPr dirty="0" sz="1400" spc="-5" b="1">
                <a:latin typeface="Times New Roman"/>
                <a:cs typeface="Times New Roman"/>
              </a:rPr>
              <a:t>Serial-In Parallel-Out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SIPO</a:t>
            </a:r>
            <a:r>
              <a:rPr dirty="0" sz="1400" spc="-2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3200"/>
              </a:lnSpc>
              <a:spcBef>
                <a:spcPts val="9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type shift register, data entered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series and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taken in  parallel way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any (</a:t>
            </a:r>
            <a:r>
              <a:rPr dirty="0" sz="1450" spc="-5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 spc="-5">
                <a:latin typeface="Times New Roman"/>
                <a:cs typeface="Times New Roman"/>
              </a:rPr>
              <a:t>) flip-flop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parallel </a:t>
            </a:r>
            <a:r>
              <a:rPr dirty="0" sz="1400" spc="-10">
                <a:latin typeface="Times New Roman"/>
                <a:cs typeface="Times New Roman"/>
              </a:rPr>
              <a:t>way.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there 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word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four bits, then one pulse is </a:t>
            </a:r>
            <a:r>
              <a:rPr dirty="0" sz="1400" spc="-10">
                <a:latin typeface="Times New Roman"/>
                <a:cs typeface="Times New Roman"/>
              </a:rPr>
              <a:t>needed </a:t>
            </a:r>
            <a:r>
              <a:rPr dirty="0" sz="1400" spc="-5">
                <a:latin typeface="Times New Roman"/>
                <a:cs typeface="Times New Roman"/>
              </a:rPr>
              <a:t>to obtain the </a:t>
            </a:r>
            <a:r>
              <a:rPr dirty="0" sz="1400" spc="-10">
                <a:latin typeface="Times New Roman"/>
                <a:cs typeface="Times New Roman"/>
              </a:rPr>
              <a:t>outputs </a:t>
            </a:r>
            <a:r>
              <a:rPr dirty="0" sz="1400">
                <a:latin typeface="Times New Roman"/>
                <a:cs typeface="Times New Roman"/>
              </a:rPr>
              <a:t>from  each </a:t>
            </a:r>
            <a:r>
              <a:rPr dirty="0" sz="1400" spc="-5">
                <a:latin typeface="Times New Roman"/>
                <a:cs typeface="Times New Roman"/>
              </a:rPr>
              <a:t>flip-flop. The 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shift register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 </a:t>
            </a:r>
            <a:r>
              <a:rPr dirty="0" sz="1400">
                <a:latin typeface="Times New Roman"/>
                <a:cs typeface="Times New Roman"/>
              </a:rPr>
              <a:t>(5).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5289550" y="2415158"/>
            <a:ext cx="154940" cy="635"/>
          </a:xfrm>
          <a:custGeom>
            <a:avLst/>
            <a:gdLst/>
            <a:ahLst/>
            <a:cxnLst/>
            <a:rect l="l" t="t" r="r" b="b"/>
            <a:pathLst>
              <a:path w="154939" h="635">
                <a:moveTo>
                  <a:pt x="-12700" y="317"/>
                </a:moveTo>
                <a:lnTo>
                  <a:pt x="167640" y="317"/>
                </a:lnTo>
              </a:path>
            </a:pathLst>
          </a:custGeom>
          <a:ln w="260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5928" y="504546"/>
            <a:ext cx="1564005" cy="5105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1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282454"/>
            <a:ext cx="5296535" cy="16078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30"/>
              </a:spcBef>
            </a:pPr>
            <a:r>
              <a:rPr dirty="0" sz="1400" b="1">
                <a:latin typeface="Times New Roman"/>
                <a:cs typeface="Times New Roman"/>
              </a:rPr>
              <a:t>3- </a:t>
            </a:r>
            <a:r>
              <a:rPr dirty="0" sz="1400" spc="-5" b="1">
                <a:latin typeface="Times New Roman"/>
                <a:cs typeface="Times New Roman"/>
              </a:rPr>
              <a:t>Parallel-In Serial-Output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PISO</a:t>
            </a:r>
            <a:r>
              <a:rPr dirty="0" sz="1400" spc="-2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3300"/>
              </a:lnSpc>
              <a:spcBef>
                <a:spcPts val="990"/>
              </a:spcBef>
            </a:pP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register with parallel data inputs, the bits are entered  simultaneously into their respective </a:t>
            </a:r>
            <a:r>
              <a:rPr dirty="0" sz="1400" spc="-10">
                <a:latin typeface="Times New Roman"/>
                <a:cs typeface="Times New Roman"/>
              </a:rPr>
              <a:t>stages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parallel lines rather than on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bit-by-bit basis on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basis on one line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with serial data inputs. 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(6) shows </a:t>
            </a:r>
            <a:r>
              <a:rPr dirty="0" sz="1400" spc="-20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PISO</a:t>
            </a:r>
            <a:r>
              <a:rPr dirty="0" sz="1400" spc="-2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shift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register.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58811" y="4789931"/>
            <a:ext cx="182879" cy="182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93875" y="3217163"/>
            <a:ext cx="539495" cy="2362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31036" y="3217163"/>
            <a:ext cx="310895" cy="2346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16607" y="3761231"/>
            <a:ext cx="519683" cy="3992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35479" y="3800855"/>
            <a:ext cx="309371" cy="3581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266944" y="3579875"/>
            <a:ext cx="521208" cy="3977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87340" y="3619499"/>
            <a:ext cx="307848" cy="3581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89320" y="3579875"/>
            <a:ext cx="519683" cy="39776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08191" y="3619499"/>
            <a:ext cx="309372" cy="3581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625084" y="4157471"/>
            <a:ext cx="551688" cy="4175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27191" y="4177283"/>
            <a:ext cx="356615" cy="387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242050" y="3936237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515609" y="3936237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524500" y="4079747"/>
            <a:ext cx="308610" cy="0"/>
          </a:xfrm>
          <a:custGeom>
            <a:avLst/>
            <a:gdLst/>
            <a:ahLst/>
            <a:cxnLst/>
            <a:rect l="l" t="t" r="r" b="b"/>
            <a:pathLst>
              <a:path w="308610" h="0">
                <a:moveTo>
                  <a:pt x="0" y="0"/>
                </a:moveTo>
                <a:lnTo>
                  <a:pt x="3086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922645" y="4079747"/>
            <a:ext cx="320675" cy="1905"/>
          </a:xfrm>
          <a:custGeom>
            <a:avLst/>
            <a:gdLst/>
            <a:ahLst/>
            <a:cxnLst/>
            <a:rect l="l" t="t" r="r" b="b"/>
            <a:pathLst>
              <a:path w="320675" h="1904">
                <a:moveTo>
                  <a:pt x="0" y="0"/>
                </a:moveTo>
                <a:lnTo>
                  <a:pt x="320675" y="1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922645" y="4079747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33109" y="4079747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67939" y="3637787"/>
            <a:ext cx="521207" cy="3977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86811" y="3675887"/>
            <a:ext cx="309372" cy="3596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88791" y="3637787"/>
            <a:ext cx="521208" cy="3977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09188" y="3675887"/>
            <a:ext cx="307848" cy="3596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26079" y="4215383"/>
            <a:ext cx="551688" cy="4175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28188" y="4235195"/>
            <a:ext cx="356615" cy="387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42665" y="3993387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16225" y="3993387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25114" y="4136897"/>
            <a:ext cx="308610" cy="0"/>
          </a:xfrm>
          <a:custGeom>
            <a:avLst/>
            <a:gdLst/>
            <a:ahLst/>
            <a:cxnLst/>
            <a:rect l="l" t="t" r="r" b="b"/>
            <a:pathLst>
              <a:path w="308610" h="0">
                <a:moveTo>
                  <a:pt x="0" y="0"/>
                </a:moveTo>
                <a:lnTo>
                  <a:pt x="30861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23260" y="4136897"/>
            <a:ext cx="320675" cy="1905"/>
          </a:xfrm>
          <a:custGeom>
            <a:avLst/>
            <a:gdLst/>
            <a:ahLst/>
            <a:cxnLst/>
            <a:rect l="l" t="t" r="r" b="b"/>
            <a:pathLst>
              <a:path w="320675" h="1904">
                <a:moveTo>
                  <a:pt x="0" y="0"/>
                </a:moveTo>
                <a:lnTo>
                  <a:pt x="320675" y="1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23260" y="4136897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33725" y="4136897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70020" y="3593591"/>
            <a:ext cx="521208" cy="3977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88891" y="3631691"/>
            <a:ext cx="309372" cy="3596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690871" y="3593591"/>
            <a:ext cx="521208" cy="3977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11267" y="3631691"/>
            <a:ext cx="307848" cy="3596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28159" y="4171187"/>
            <a:ext cx="551688" cy="4175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30267" y="4190999"/>
            <a:ext cx="356615" cy="3870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944745" y="394957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18304" y="3949572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227195" y="4093082"/>
            <a:ext cx="308610" cy="0"/>
          </a:xfrm>
          <a:custGeom>
            <a:avLst/>
            <a:gdLst/>
            <a:ahLst/>
            <a:cxnLst/>
            <a:rect l="l" t="t" r="r" b="b"/>
            <a:pathLst>
              <a:path w="308610" h="0">
                <a:moveTo>
                  <a:pt x="0" y="0"/>
                </a:moveTo>
                <a:lnTo>
                  <a:pt x="30860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625340" y="4093082"/>
            <a:ext cx="320675" cy="1905"/>
          </a:xfrm>
          <a:custGeom>
            <a:avLst/>
            <a:gdLst/>
            <a:ahLst/>
            <a:cxnLst/>
            <a:rect l="l" t="t" r="r" b="b"/>
            <a:pathLst>
              <a:path w="320675" h="1904">
                <a:moveTo>
                  <a:pt x="0" y="0"/>
                </a:moveTo>
                <a:lnTo>
                  <a:pt x="320675" y="1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625340" y="4093082"/>
            <a:ext cx="0" cy="144780"/>
          </a:xfrm>
          <a:custGeom>
            <a:avLst/>
            <a:gdLst/>
            <a:ahLst/>
            <a:cxnLst/>
            <a:rect l="l" t="t" r="r" b="b"/>
            <a:pathLst>
              <a:path w="0" h="144779">
                <a:moveTo>
                  <a:pt x="0" y="0"/>
                </a:moveTo>
                <a:lnTo>
                  <a:pt x="0" y="1447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35804" y="4093082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0"/>
                </a:moveTo>
                <a:lnTo>
                  <a:pt x="0" y="1454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40485" y="3487927"/>
            <a:ext cx="4244340" cy="635"/>
          </a:xfrm>
          <a:custGeom>
            <a:avLst/>
            <a:gdLst/>
            <a:ahLst/>
            <a:cxnLst/>
            <a:rect l="l" t="t" r="r" b="b"/>
            <a:pathLst>
              <a:path w="4244340" h="635">
                <a:moveTo>
                  <a:pt x="0" y="0"/>
                </a:moveTo>
                <a:lnTo>
                  <a:pt x="4244340" y="6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80454" y="3357752"/>
            <a:ext cx="635" cy="312420"/>
          </a:xfrm>
          <a:custGeom>
            <a:avLst/>
            <a:gdLst/>
            <a:ahLst/>
            <a:cxnLst/>
            <a:rect l="l" t="t" r="r" b="b"/>
            <a:pathLst>
              <a:path w="635" h="312420">
                <a:moveTo>
                  <a:pt x="0" y="312420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324735" y="4896992"/>
            <a:ext cx="95885" cy="63500"/>
          </a:xfrm>
          <a:custGeom>
            <a:avLst/>
            <a:gdLst/>
            <a:ahLst/>
            <a:cxnLst/>
            <a:rect l="l" t="t" r="r" b="b"/>
            <a:pathLst>
              <a:path w="95885" h="63500">
                <a:moveTo>
                  <a:pt x="0" y="0"/>
                </a:moveTo>
                <a:lnTo>
                  <a:pt x="95884" y="635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324735" y="4950332"/>
            <a:ext cx="95885" cy="66040"/>
          </a:xfrm>
          <a:custGeom>
            <a:avLst/>
            <a:gdLst/>
            <a:ahLst/>
            <a:cxnLst/>
            <a:rect l="l" t="t" r="r" b="b"/>
            <a:pathLst>
              <a:path w="95885" h="66039">
                <a:moveTo>
                  <a:pt x="95884" y="0"/>
                </a:moveTo>
                <a:lnTo>
                  <a:pt x="0" y="660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968880" y="4960111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4" h="0">
                <a:moveTo>
                  <a:pt x="0" y="0"/>
                </a:moveTo>
                <a:lnTo>
                  <a:pt x="3536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77389" y="4950332"/>
            <a:ext cx="635" cy="920115"/>
          </a:xfrm>
          <a:custGeom>
            <a:avLst/>
            <a:gdLst/>
            <a:ahLst/>
            <a:cxnLst/>
            <a:rect l="l" t="t" r="r" b="b"/>
            <a:pathLst>
              <a:path w="635" h="920114">
                <a:moveTo>
                  <a:pt x="0" y="92011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626677" y="4563935"/>
            <a:ext cx="450214" cy="32003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273617" y="4576000"/>
            <a:ext cx="450215" cy="32003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334895" y="4603940"/>
            <a:ext cx="613410" cy="75819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20955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165"/>
              </a:spcBef>
              <a:tabLst>
                <a:tab pos="393065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baseline="3968" sz="2100" spc="-7" b="1">
                <a:latin typeface="Calibri"/>
                <a:cs typeface="Calibri"/>
              </a:rPr>
              <a:t>Q</a:t>
            </a:r>
            <a:r>
              <a:rPr dirty="0" baseline="-6172" sz="1350" b="1">
                <a:latin typeface="Calibri"/>
                <a:cs typeface="Calibri"/>
              </a:rPr>
              <a:t>0</a:t>
            </a:r>
            <a:endParaRPr baseline="-6172" sz="13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334895" y="4607432"/>
            <a:ext cx="613410" cy="759460"/>
          </a:xfrm>
          <a:custGeom>
            <a:avLst/>
            <a:gdLst/>
            <a:ahLst/>
            <a:cxnLst/>
            <a:rect l="l" t="t" r="r" b="b"/>
            <a:pathLst>
              <a:path w="613410" h="759460">
                <a:moveTo>
                  <a:pt x="0" y="759460"/>
                </a:moveTo>
                <a:lnTo>
                  <a:pt x="613409" y="759460"/>
                </a:lnTo>
                <a:lnTo>
                  <a:pt x="613409" y="0"/>
                </a:lnTo>
                <a:lnTo>
                  <a:pt x="0" y="0"/>
                </a:lnTo>
                <a:lnTo>
                  <a:pt x="0" y="7594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87482" y="4563935"/>
            <a:ext cx="450214" cy="3200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683634" y="4907787"/>
            <a:ext cx="95885" cy="63500"/>
          </a:xfrm>
          <a:custGeom>
            <a:avLst/>
            <a:gdLst/>
            <a:ahLst/>
            <a:cxnLst/>
            <a:rect l="l" t="t" r="r" b="b"/>
            <a:pathLst>
              <a:path w="95885" h="63500">
                <a:moveTo>
                  <a:pt x="0" y="0"/>
                </a:moveTo>
                <a:lnTo>
                  <a:pt x="95885" y="635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683634" y="4961127"/>
            <a:ext cx="95885" cy="66040"/>
          </a:xfrm>
          <a:custGeom>
            <a:avLst/>
            <a:gdLst/>
            <a:ahLst/>
            <a:cxnLst/>
            <a:rect l="l" t="t" r="r" b="b"/>
            <a:pathLst>
              <a:path w="95885" h="66039">
                <a:moveTo>
                  <a:pt x="95885" y="0"/>
                </a:moveTo>
                <a:lnTo>
                  <a:pt x="0" y="660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327780" y="4970906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5" h="0">
                <a:moveTo>
                  <a:pt x="0" y="0"/>
                </a:moveTo>
                <a:lnTo>
                  <a:pt x="3536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336290" y="4961127"/>
            <a:ext cx="635" cy="920115"/>
          </a:xfrm>
          <a:custGeom>
            <a:avLst/>
            <a:gdLst/>
            <a:ahLst/>
            <a:cxnLst/>
            <a:rect l="l" t="t" r="r" b="b"/>
            <a:pathLst>
              <a:path w="635" h="920114">
                <a:moveTo>
                  <a:pt x="0" y="92011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29342" y="4569015"/>
            <a:ext cx="450214" cy="32003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690620" y="4603940"/>
            <a:ext cx="613410" cy="75819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marL="39370">
              <a:lnSpc>
                <a:spcPct val="100000"/>
              </a:lnSpc>
              <a:spcBef>
                <a:spcPts val="105"/>
              </a:spcBef>
              <a:tabLst>
                <a:tab pos="397510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baseline="1984" sz="2100" spc="-7" b="1">
                <a:latin typeface="Calibri"/>
                <a:cs typeface="Calibri"/>
              </a:rPr>
              <a:t>Q</a:t>
            </a:r>
            <a:r>
              <a:rPr dirty="0" baseline="-9259" sz="1350" b="1">
                <a:latin typeface="Calibri"/>
                <a:cs typeface="Calibri"/>
              </a:rPr>
              <a:t>1</a:t>
            </a:r>
            <a:endParaRPr baseline="-9259" sz="135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690620" y="4600447"/>
            <a:ext cx="613410" cy="759460"/>
          </a:xfrm>
          <a:custGeom>
            <a:avLst/>
            <a:gdLst/>
            <a:ahLst/>
            <a:cxnLst/>
            <a:rect l="l" t="t" r="r" b="b"/>
            <a:pathLst>
              <a:path w="613410" h="759460">
                <a:moveTo>
                  <a:pt x="0" y="759460"/>
                </a:moveTo>
                <a:lnTo>
                  <a:pt x="613410" y="759460"/>
                </a:lnTo>
                <a:lnTo>
                  <a:pt x="613410" y="0"/>
                </a:lnTo>
                <a:lnTo>
                  <a:pt x="0" y="0"/>
                </a:lnTo>
                <a:lnTo>
                  <a:pt x="0" y="7594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211762" y="4549330"/>
            <a:ext cx="450214" cy="3200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07915" y="4905882"/>
            <a:ext cx="95885" cy="63500"/>
          </a:xfrm>
          <a:custGeom>
            <a:avLst/>
            <a:gdLst/>
            <a:ahLst/>
            <a:cxnLst/>
            <a:rect l="l" t="t" r="r" b="b"/>
            <a:pathLst>
              <a:path w="95885" h="63500">
                <a:moveTo>
                  <a:pt x="0" y="0"/>
                </a:moveTo>
                <a:lnTo>
                  <a:pt x="95885" y="635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907915" y="4959222"/>
            <a:ext cx="95885" cy="66040"/>
          </a:xfrm>
          <a:custGeom>
            <a:avLst/>
            <a:gdLst/>
            <a:ahLst/>
            <a:cxnLst/>
            <a:rect l="l" t="t" r="r" b="b"/>
            <a:pathLst>
              <a:path w="95885" h="66039">
                <a:moveTo>
                  <a:pt x="95885" y="0"/>
                </a:moveTo>
                <a:lnTo>
                  <a:pt x="0" y="660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52060" y="4969001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5" h="0">
                <a:moveTo>
                  <a:pt x="0" y="0"/>
                </a:moveTo>
                <a:lnTo>
                  <a:pt x="3536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60570" y="4959222"/>
            <a:ext cx="635" cy="920115"/>
          </a:xfrm>
          <a:custGeom>
            <a:avLst/>
            <a:gdLst/>
            <a:ahLst/>
            <a:cxnLst/>
            <a:rect l="l" t="t" r="r" b="b"/>
            <a:pathLst>
              <a:path w="635" h="920114">
                <a:moveTo>
                  <a:pt x="0" y="920114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853622" y="4567110"/>
            <a:ext cx="450214" cy="3200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4914900" y="4603940"/>
            <a:ext cx="613410" cy="75819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9050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150"/>
              </a:spcBef>
              <a:tabLst>
                <a:tab pos="398780" algn="l"/>
              </a:tabLst>
            </a:pPr>
            <a:r>
              <a:rPr dirty="0" baseline="1984" sz="2100" b="1">
                <a:latin typeface="Calibri"/>
                <a:cs typeface="Calibri"/>
              </a:rPr>
              <a:t>D</a:t>
            </a:r>
            <a:r>
              <a:rPr dirty="0" baseline="1984" sz="2100" b="1">
                <a:latin typeface="Calibri"/>
                <a:cs typeface="Calibri"/>
              </a:rPr>
              <a:t>	</a:t>
            </a:r>
            <a:r>
              <a:rPr dirty="0" baseline="7936" sz="2100" spc="-7" b="1">
                <a:latin typeface="Calibri"/>
                <a:cs typeface="Calibri"/>
              </a:rPr>
              <a:t>Q</a:t>
            </a:r>
            <a:r>
              <a:rPr dirty="0" sz="900" b="1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914900" y="4598542"/>
            <a:ext cx="613410" cy="759460"/>
          </a:xfrm>
          <a:custGeom>
            <a:avLst/>
            <a:gdLst/>
            <a:ahLst/>
            <a:cxnLst/>
            <a:rect l="l" t="t" r="r" b="b"/>
            <a:pathLst>
              <a:path w="613410" h="759460">
                <a:moveTo>
                  <a:pt x="0" y="759460"/>
                </a:moveTo>
                <a:lnTo>
                  <a:pt x="613410" y="759460"/>
                </a:lnTo>
                <a:lnTo>
                  <a:pt x="613410" y="0"/>
                </a:lnTo>
                <a:lnTo>
                  <a:pt x="0" y="0"/>
                </a:lnTo>
                <a:lnTo>
                  <a:pt x="0" y="7594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815782" y="2953575"/>
            <a:ext cx="450215" cy="32004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371088" y="3008375"/>
            <a:ext cx="431291" cy="21031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826508" y="2974847"/>
            <a:ext cx="431291" cy="21031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906136" y="2954782"/>
            <a:ext cx="196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17335" y="3008375"/>
            <a:ext cx="432815" cy="21031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1903222" y="2988309"/>
            <a:ext cx="4490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9560" algn="l"/>
                <a:tab pos="4306570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0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392872" y="5546280"/>
            <a:ext cx="589915" cy="32003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061210" y="4110862"/>
            <a:ext cx="635" cy="600710"/>
          </a:xfrm>
          <a:custGeom>
            <a:avLst/>
            <a:gdLst/>
            <a:ahLst/>
            <a:cxnLst/>
            <a:rect l="l" t="t" r="r" b="b"/>
            <a:pathLst>
              <a:path w="635" h="600710">
                <a:moveTo>
                  <a:pt x="0" y="600710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061845" y="4693792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 h="0">
                <a:moveTo>
                  <a:pt x="0" y="0"/>
                </a:moveTo>
                <a:lnTo>
                  <a:pt x="2794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850582" y="2937065"/>
            <a:ext cx="992505" cy="32004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938580" y="2971545"/>
            <a:ext cx="742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Shift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Load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306194" y="3013582"/>
            <a:ext cx="410845" cy="0"/>
          </a:xfrm>
          <a:custGeom>
            <a:avLst/>
            <a:gdLst/>
            <a:ahLst/>
            <a:cxnLst/>
            <a:rect l="l" t="t" r="r" b="b"/>
            <a:pathLst>
              <a:path w="410844" h="0">
                <a:moveTo>
                  <a:pt x="41084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166745" y="4756657"/>
            <a:ext cx="519430" cy="635"/>
          </a:xfrm>
          <a:custGeom>
            <a:avLst/>
            <a:gdLst/>
            <a:ahLst/>
            <a:cxnLst/>
            <a:rect l="l" t="t" r="r" b="b"/>
            <a:pathLst>
              <a:path w="519429" h="635">
                <a:moveTo>
                  <a:pt x="0" y="635"/>
                </a:moveTo>
                <a:lnTo>
                  <a:pt x="51943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018789" y="4209922"/>
            <a:ext cx="0" cy="495934"/>
          </a:xfrm>
          <a:custGeom>
            <a:avLst/>
            <a:gdLst/>
            <a:ahLst/>
            <a:cxnLst/>
            <a:rect l="l" t="t" r="r" b="b"/>
            <a:pathLst>
              <a:path w="0" h="495935">
                <a:moveTo>
                  <a:pt x="0" y="4959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929889" y="4702682"/>
            <a:ext cx="97790" cy="1905"/>
          </a:xfrm>
          <a:custGeom>
            <a:avLst/>
            <a:gdLst/>
            <a:ahLst/>
            <a:cxnLst/>
            <a:rect l="l" t="t" r="r" b="b"/>
            <a:pathLst>
              <a:path w="97789" h="1904">
                <a:moveTo>
                  <a:pt x="0" y="0"/>
                </a:moveTo>
                <a:lnTo>
                  <a:pt x="97790" y="1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567939" y="4220717"/>
            <a:ext cx="459740" cy="0"/>
          </a:xfrm>
          <a:custGeom>
            <a:avLst/>
            <a:gdLst/>
            <a:ahLst/>
            <a:cxnLst/>
            <a:rect l="l" t="t" r="r" b="b"/>
            <a:pathLst>
              <a:path w="459739" h="0">
                <a:moveTo>
                  <a:pt x="0" y="0"/>
                </a:moveTo>
                <a:lnTo>
                  <a:pt x="459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710171" y="4111751"/>
            <a:ext cx="685800" cy="4572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505892" y="4548695"/>
            <a:ext cx="450215" cy="3200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189979" y="4896992"/>
            <a:ext cx="95885" cy="63500"/>
          </a:xfrm>
          <a:custGeom>
            <a:avLst/>
            <a:gdLst/>
            <a:ahLst/>
            <a:cxnLst/>
            <a:rect l="l" t="t" r="r" b="b"/>
            <a:pathLst>
              <a:path w="95885" h="63500">
                <a:moveTo>
                  <a:pt x="0" y="0"/>
                </a:moveTo>
                <a:lnTo>
                  <a:pt x="95885" y="635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189979" y="4950332"/>
            <a:ext cx="95885" cy="66040"/>
          </a:xfrm>
          <a:custGeom>
            <a:avLst/>
            <a:gdLst/>
            <a:ahLst/>
            <a:cxnLst/>
            <a:rect l="l" t="t" r="r" b="b"/>
            <a:pathLst>
              <a:path w="95885" h="66039">
                <a:moveTo>
                  <a:pt x="95885" y="0"/>
                </a:moveTo>
                <a:lnTo>
                  <a:pt x="0" y="6603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834126" y="4960111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5" h="0">
                <a:moveTo>
                  <a:pt x="0" y="0"/>
                </a:moveTo>
                <a:lnTo>
                  <a:pt x="35369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842634" y="4950332"/>
            <a:ext cx="635" cy="920115"/>
          </a:xfrm>
          <a:custGeom>
            <a:avLst/>
            <a:gdLst/>
            <a:ahLst/>
            <a:cxnLst/>
            <a:rect l="l" t="t" r="r" b="b"/>
            <a:pathLst>
              <a:path w="635" h="920114">
                <a:moveTo>
                  <a:pt x="0" y="92011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135687" y="4558220"/>
            <a:ext cx="450215" cy="32003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6237478" y="4593462"/>
            <a:ext cx="563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370205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sz="1400" b="1">
                <a:latin typeface="Calibri"/>
                <a:cs typeface="Calibri"/>
              </a:rPr>
              <a:t>	</a:t>
            </a:r>
            <a:r>
              <a:rPr dirty="0" baseline="1984" sz="2100" spc="-7" b="1">
                <a:latin typeface="Calibri"/>
                <a:cs typeface="Calibri"/>
              </a:rPr>
              <a:t>Q</a:t>
            </a:r>
            <a:r>
              <a:rPr dirty="0" baseline="-9259" sz="1350" b="1">
                <a:latin typeface="Calibri"/>
                <a:cs typeface="Calibri"/>
              </a:rPr>
              <a:t>3</a:t>
            </a:r>
            <a:endParaRPr baseline="-9259" sz="135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196965" y="4589652"/>
            <a:ext cx="613410" cy="759460"/>
          </a:xfrm>
          <a:custGeom>
            <a:avLst/>
            <a:gdLst/>
            <a:ahLst/>
            <a:cxnLst/>
            <a:rect l="l" t="t" r="r" b="b"/>
            <a:pathLst>
              <a:path w="613409" h="759460">
                <a:moveTo>
                  <a:pt x="0" y="759460"/>
                </a:moveTo>
                <a:lnTo>
                  <a:pt x="613410" y="759460"/>
                </a:lnTo>
                <a:lnTo>
                  <a:pt x="613410" y="0"/>
                </a:lnTo>
                <a:lnTo>
                  <a:pt x="0" y="0"/>
                </a:lnTo>
                <a:lnTo>
                  <a:pt x="0" y="75946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575175" y="4694427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 h="0">
                <a:moveTo>
                  <a:pt x="0" y="0"/>
                </a:moveTo>
                <a:lnTo>
                  <a:pt x="3403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880100" y="4514722"/>
            <a:ext cx="635" cy="200025"/>
          </a:xfrm>
          <a:custGeom>
            <a:avLst/>
            <a:gdLst/>
            <a:ahLst/>
            <a:cxnLst/>
            <a:rect l="l" t="t" r="r" b="b"/>
            <a:pathLst>
              <a:path w="635" h="200025">
                <a:moveTo>
                  <a:pt x="317" y="-12700"/>
                </a:moveTo>
                <a:lnTo>
                  <a:pt x="317" y="21272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871209" y="4706492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 h="0">
                <a:moveTo>
                  <a:pt x="0" y="0"/>
                </a:moveTo>
                <a:lnTo>
                  <a:pt x="3403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810375" y="4711572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 h="0">
                <a:moveTo>
                  <a:pt x="0" y="0"/>
                </a:moveTo>
                <a:lnTo>
                  <a:pt x="42417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568575" y="3586987"/>
            <a:ext cx="0" cy="638175"/>
          </a:xfrm>
          <a:custGeom>
            <a:avLst/>
            <a:gdLst/>
            <a:ahLst/>
            <a:cxnLst/>
            <a:rect l="l" t="t" r="r" b="b"/>
            <a:pathLst>
              <a:path w="0" h="638175">
                <a:moveTo>
                  <a:pt x="0" y="6381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558414" y="3578097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411979" y="4199127"/>
            <a:ext cx="0" cy="495934"/>
          </a:xfrm>
          <a:custGeom>
            <a:avLst/>
            <a:gdLst/>
            <a:ahLst/>
            <a:cxnLst/>
            <a:rect l="l" t="t" r="r" b="b"/>
            <a:pathLst>
              <a:path w="0" h="495935">
                <a:moveTo>
                  <a:pt x="0" y="4959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323079" y="4691887"/>
            <a:ext cx="97790" cy="1905"/>
          </a:xfrm>
          <a:custGeom>
            <a:avLst/>
            <a:gdLst/>
            <a:ahLst/>
            <a:cxnLst/>
            <a:rect l="l" t="t" r="r" b="b"/>
            <a:pathLst>
              <a:path w="97789" h="1904">
                <a:moveTo>
                  <a:pt x="0" y="0"/>
                </a:moveTo>
                <a:lnTo>
                  <a:pt x="97790" y="190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961129" y="4209922"/>
            <a:ext cx="459740" cy="0"/>
          </a:xfrm>
          <a:custGeom>
            <a:avLst/>
            <a:gdLst/>
            <a:ahLst/>
            <a:cxnLst/>
            <a:rect l="l" t="t" r="r" b="b"/>
            <a:pathLst>
              <a:path w="459739" h="0">
                <a:moveTo>
                  <a:pt x="0" y="0"/>
                </a:moveTo>
                <a:lnTo>
                  <a:pt x="45974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961129" y="3576192"/>
            <a:ext cx="0" cy="638175"/>
          </a:xfrm>
          <a:custGeom>
            <a:avLst/>
            <a:gdLst/>
            <a:ahLst/>
            <a:cxnLst/>
            <a:rect l="l" t="t" r="r" b="b"/>
            <a:pathLst>
              <a:path w="0" h="638175">
                <a:moveTo>
                  <a:pt x="0" y="63817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950970" y="3558412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617845" y="4220082"/>
            <a:ext cx="0" cy="495934"/>
          </a:xfrm>
          <a:custGeom>
            <a:avLst/>
            <a:gdLst/>
            <a:ahLst/>
            <a:cxnLst/>
            <a:rect l="l" t="t" r="r" b="b"/>
            <a:pathLst>
              <a:path w="0" h="495935">
                <a:moveTo>
                  <a:pt x="0" y="4959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528945" y="4712842"/>
            <a:ext cx="97790" cy="1905"/>
          </a:xfrm>
          <a:custGeom>
            <a:avLst/>
            <a:gdLst/>
            <a:ahLst/>
            <a:cxnLst/>
            <a:rect l="l" t="t" r="r" b="b"/>
            <a:pathLst>
              <a:path w="97789" h="1904">
                <a:moveTo>
                  <a:pt x="0" y="0"/>
                </a:moveTo>
                <a:lnTo>
                  <a:pt x="97789" y="1904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166995" y="4230877"/>
            <a:ext cx="459740" cy="0"/>
          </a:xfrm>
          <a:custGeom>
            <a:avLst/>
            <a:gdLst/>
            <a:ahLst/>
            <a:cxnLst/>
            <a:rect l="l" t="t" r="r" b="b"/>
            <a:pathLst>
              <a:path w="459739" h="0">
                <a:moveTo>
                  <a:pt x="0" y="0"/>
                </a:moveTo>
                <a:lnTo>
                  <a:pt x="4597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166995" y="3529837"/>
            <a:ext cx="0" cy="705485"/>
          </a:xfrm>
          <a:custGeom>
            <a:avLst/>
            <a:gdLst/>
            <a:ahLst/>
            <a:cxnLst/>
            <a:rect l="l" t="t" r="r" b="b"/>
            <a:pathLst>
              <a:path w="0" h="705485">
                <a:moveTo>
                  <a:pt x="0" y="7054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156834" y="3534917"/>
            <a:ext cx="276860" cy="0"/>
          </a:xfrm>
          <a:custGeom>
            <a:avLst/>
            <a:gdLst/>
            <a:ahLst/>
            <a:cxnLst/>
            <a:rect l="l" t="t" r="r" b="b"/>
            <a:pathLst>
              <a:path w="276860" h="0">
                <a:moveTo>
                  <a:pt x="0" y="0"/>
                </a:moveTo>
                <a:lnTo>
                  <a:pt x="27686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584825" y="3481577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317" y="-12700"/>
                </a:moveTo>
                <a:lnTo>
                  <a:pt x="317" y="19240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033009" y="3234562"/>
            <a:ext cx="0" cy="424180"/>
          </a:xfrm>
          <a:custGeom>
            <a:avLst/>
            <a:gdLst/>
            <a:ahLst/>
            <a:cxnLst/>
            <a:rect l="l" t="t" r="r" b="b"/>
            <a:pathLst>
              <a:path w="0" h="424179">
                <a:moveTo>
                  <a:pt x="0" y="4241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589020" y="3234562"/>
            <a:ext cx="0" cy="476884"/>
          </a:xfrm>
          <a:custGeom>
            <a:avLst/>
            <a:gdLst/>
            <a:ahLst/>
            <a:cxnLst/>
            <a:rect l="l" t="t" r="r" b="b"/>
            <a:pathLst>
              <a:path w="0" h="476885">
                <a:moveTo>
                  <a:pt x="0" y="47688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309995" y="3234562"/>
            <a:ext cx="0" cy="432434"/>
          </a:xfrm>
          <a:custGeom>
            <a:avLst/>
            <a:gdLst/>
            <a:ahLst/>
            <a:cxnLst/>
            <a:rect l="l" t="t" r="r" b="b"/>
            <a:pathLst>
              <a:path w="0" h="432435">
                <a:moveTo>
                  <a:pt x="0" y="43243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304665" y="3490467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317" y="-12700"/>
                </a:moveTo>
                <a:lnTo>
                  <a:pt x="317" y="19240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880609" y="3357752"/>
            <a:ext cx="0" cy="300990"/>
          </a:xfrm>
          <a:custGeom>
            <a:avLst/>
            <a:gdLst/>
            <a:ahLst/>
            <a:cxnLst/>
            <a:rect l="l" t="t" r="r" b="b"/>
            <a:pathLst>
              <a:path w="0" h="300989">
                <a:moveTo>
                  <a:pt x="0" y="30098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176270" y="4556632"/>
            <a:ext cx="635" cy="200025"/>
          </a:xfrm>
          <a:custGeom>
            <a:avLst/>
            <a:gdLst/>
            <a:ahLst/>
            <a:cxnLst/>
            <a:rect l="l" t="t" r="r" b="b"/>
            <a:pathLst>
              <a:path w="635" h="200025">
                <a:moveTo>
                  <a:pt x="317" y="-12700"/>
                </a:moveTo>
                <a:lnTo>
                  <a:pt x="317" y="21272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584065" y="4511547"/>
            <a:ext cx="635" cy="200025"/>
          </a:xfrm>
          <a:custGeom>
            <a:avLst/>
            <a:gdLst/>
            <a:ahLst/>
            <a:cxnLst/>
            <a:rect l="l" t="t" r="r" b="b"/>
            <a:pathLst>
              <a:path w="635" h="200025">
                <a:moveTo>
                  <a:pt x="317" y="-12700"/>
                </a:moveTo>
                <a:lnTo>
                  <a:pt x="317" y="21272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755264" y="3569207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147820" y="3549522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433695" y="3526027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63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994535" y="3259962"/>
            <a:ext cx="0" cy="579755"/>
          </a:xfrm>
          <a:custGeom>
            <a:avLst/>
            <a:gdLst/>
            <a:ahLst/>
            <a:cxnLst/>
            <a:rect l="l" t="t" r="r" b="b"/>
            <a:pathLst>
              <a:path w="0" h="579754">
                <a:moveTo>
                  <a:pt x="0" y="57975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112837" y="3357371"/>
            <a:ext cx="354330" cy="0"/>
          </a:xfrm>
          <a:custGeom>
            <a:avLst/>
            <a:gdLst/>
            <a:ahLst/>
            <a:cxnLst/>
            <a:rect l="l" t="t" r="r" b="b"/>
            <a:pathLst>
              <a:path w="354330" h="0">
                <a:moveTo>
                  <a:pt x="0" y="0"/>
                </a:moveTo>
                <a:lnTo>
                  <a:pt x="35375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893695" y="3496817"/>
            <a:ext cx="635" cy="200025"/>
          </a:xfrm>
          <a:custGeom>
            <a:avLst/>
            <a:gdLst/>
            <a:ahLst/>
            <a:cxnLst/>
            <a:rect l="l" t="t" r="r" b="b"/>
            <a:pathLst>
              <a:path w="635" h="200025">
                <a:moveTo>
                  <a:pt x="317" y="-12700"/>
                </a:moveTo>
                <a:lnTo>
                  <a:pt x="317" y="212725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341119" y="3357752"/>
            <a:ext cx="0" cy="145415"/>
          </a:xfrm>
          <a:custGeom>
            <a:avLst/>
            <a:gdLst/>
            <a:ahLst/>
            <a:cxnLst/>
            <a:rect l="l" t="t" r="r" b="b"/>
            <a:pathLst>
              <a:path w="0" h="145414">
                <a:moveTo>
                  <a:pt x="0" y="145414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711960" y="3357752"/>
            <a:ext cx="4469130" cy="8890"/>
          </a:xfrm>
          <a:custGeom>
            <a:avLst/>
            <a:gdLst/>
            <a:ahLst/>
            <a:cxnLst/>
            <a:rect l="l" t="t" r="r" b="b"/>
            <a:pathLst>
              <a:path w="4469130" h="8889">
                <a:moveTo>
                  <a:pt x="0" y="0"/>
                </a:moveTo>
                <a:lnTo>
                  <a:pt x="4469130" y="88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481704" y="3366642"/>
            <a:ext cx="0" cy="330200"/>
          </a:xfrm>
          <a:custGeom>
            <a:avLst/>
            <a:gdLst/>
            <a:ahLst/>
            <a:cxnLst/>
            <a:rect l="l" t="t" r="r" b="b"/>
            <a:pathLst>
              <a:path w="0" h="330200">
                <a:moveTo>
                  <a:pt x="0" y="33020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142489" y="3357752"/>
            <a:ext cx="635" cy="481965"/>
          </a:xfrm>
          <a:custGeom>
            <a:avLst/>
            <a:gdLst/>
            <a:ahLst/>
            <a:cxnLst/>
            <a:rect l="l" t="t" r="r" b="b"/>
            <a:pathLst>
              <a:path w="635" h="481964">
                <a:moveTo>
                  <a:pt x="0" y="481964"/>
                </a:moveTo>
                <a:lnTo>
                  <a:pt x="635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838382" y="3316795"/>
            <a:ext cx="81279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31857" y="3316795"/>
            <a:ext cx="81279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093277" y="3316795"/>
            <a:ext cx="81280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284922" y="3316795"/>
            <a:ext cx="81280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854007" y="3460305"/>
            <a:ext cx="81280" cy="8128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264342" y="3451415"/>
            <a:ext cx="81280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297872" y="5822505"/>
            <a:ext cx="81279" cy="8127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4521517" y="5813615"/>
            <a:ext cx="81280" cy="812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935797" y="5812345"/>
            <a:ext cx="81279" cy="8127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977389" y="5293232"/>
            <a:ext cx="0" cy="517525"/>
          </a:xfrm>
          <a:custGeom>
            <a:avLst/>
            <a:gdLst/>
            <a:ahLst/>
            <a:cxnLst/>
            <a:rect l="l" t="t" r="r" b="b"/>
            <a:pathLst>
              <a:path w="0" h="517525">
                <a:moveTo>
                  <a:pt x="0" y="51752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598930" y="5871082"/>
            <a:ext cx="369570" cy="0"/>
          </a:xfrm>
          <a:custGeom>
            <a:avLst/>
            <a:gdLst/>
            <a:ahLst/>
            <a:cxnLst/>
            <a:rect l="l" t="t" r="r" b="b"/>
            <a:pathLst>
              <a:path w="369569" h="0">
                <a:moveTo>
                  <a:pt x="0" y="0"/>
                </a:moveTo>
                <a:lnTo>
                  <a:pt x="36956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858645" y="5861557"/>
            <a:ext cx="3974465" cy="0"/>
          </a:xfrm>
          <a:custGeom>
            <a:avLst/>
            <a:gdLst/>
            <a:ahLst/>
            <a:cxnLst/>
            <a:rect l="l" t="t" r="r" b="b"/>
            <a:pathLst>
              <a:path w="3974465" h="0">
                <a:moveTo>
                  <a:pt x="0" y="0"/>
                </a:moveTo>
                <a:lnTo>
                  <a:pt x="397446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584632" y="4165155"/>
            <a:ext cx="506095" cy="35433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6674611" y="4200270"/>
            <a:ext cx="294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636520" y="6141719"/>
            <a:ext cx="2179320" cy="26365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/>
          <p:nvPr/>
        </p:nvSpPr>
        <p:spPr>
          <a:xfrm>
            <a:off x="1130604" y="5581014"/>
            <a:ext cx="5300345" cy="1965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597660">
              <a:lnSpc>
                <a:spcPct val="100000"/>
              </a:lnSpc>
              <a:spcBef>
                <a:spcPts val="969"/>
              </a:spcBef>
            </a:pPr>
            <a:r>
              <a:rPr dirty="0" sz="1400">
                <a:latin typeface="Calibri"/>
                <a:cs typeface="Calibri"/>
              </a:rPr>
              <a:t>Fig.6 </a:t>
            </a:r>
            <a:r>
              <a:rPr dirty="0" sz="1400" spc="-5">
                <a:latin typeface="Calibri"/>
                <a:cs typeface="Calibri"/>
              </a:rPr>
              <a:t>PISO shift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register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4- </a:t>
            </a:r>
            <a:r>
              <a:rPr dirty="0" sz="1400" spc="-5" b="1">
                <a:latin typeface="Times New Roman"/>
                <a:cs typeface="Times New Roman"/>
              </a:rPr>
              <a:t>Parallel- </a:t>
            </a:r>
            <a:r>
              <a:rPr dirty="0" sz="1400" b="1">
                <a:latin typeface="Times New Roman"/>
                <a:cs typeface="Times New Roman"/>
              </a:rPr>
              <a:t>in </a:t>
            </a:r>
            <a:r>
              <a:rPr dirty="0" sz="1400" spc="-5" b="1">
                <a:latin typeface="Times New Roman"/>
                <a:cs typeface="Times New Roman"/>
              </a:rPr>
              <a:t>Parallel </a:t>
            </a:r>
            <a:r>
              <a:rPr dirty="0" sz="1400" b="1">
                <a:latin typeface="Times New Roman"/>
                <a:cs typeface="Times New Roman"/>
              </a:rPr>
              <a:t>Out</a:t>
            </a:r>
            <a:r>
              <a:rPr dirty="0" sz="1400" spc="-10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PIPO</a:t>
            </a:r>
            <a:r>
              <a:rPr dirty="0" sz="1400" spc="-2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5080" indent="220345">
              <a:lnSpc>
                <a:spcPct val="142700"/>
              </a:lnSpc>
              <a:spcBef>
                <a:spcPts val="10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shift register data transferred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parallel way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entered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time.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block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diagram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PIPO</a:t>
            </a:r>
            <a:r>
              <a:rPr dirty="0" sz="1400" spc="-15">
                <a:latin typeface="Times New Roman"/>
                <a:cs typeface="Times New Roman"/>
              </a:rPr>
              <a:t>)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figure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2916935" y="9557003"/>
            <a:ext cx="1921764" cy="20116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500371" y="8395715"/>
            <a:ext cx="413003" cy="21183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600700" y="8386571"/>
            <a:ext cx="413003" cy="21031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5680709" y="8367521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3261359" y="8371331"/>
            <a:ext cx="413003" cy="21031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 txBox="1"/>
          <p:nvPr/>
        </p:nvSpPr>
        <p:spPr>
          <a:xfrm>
            <a:off x="3340734" y="8352281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2170176" y="8343900"/>
            <a:ext cx="413004" cy="21183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2249551" y="8324850"/>
            <a:ext cx="19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1210055" y="8112252"/>
            <a:ext cx="810768" cy="210312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210300" y="8103107"/>
            <a:ext cx="871727" cy="21031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>
            <a:off x="6290309" y="8083371"/>
            <a:ext cx="68389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Data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1210055" y="9102852"/>
            <a:ext cx="547116" cy="210312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1289050" y="9083802"/>
            <a:ext cx="292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</a:t>
            </a:r>
            <a:r>
              <a:rPr dirty="0" sz="1400" b="1">
                <a:latin typeface="Calibri"/>
                <a:cs typeface="Calibri"/>
              </a:rPr>
              <a:t>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1895855" y="7633715"/>
            <a:ext cx="422148" cy="2118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955035" y="7641335"/>
            <a:ext cx="422148" cy="2118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1130604" y="7621904"/>
            <a:ext cx="2099945" cy="709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6615" algn="l"/>
                <a:tab pos="1916430" algn="l"/>
              </a:tabLst>
            </a:pPr>
            <a:r>
              <a:rPr dirty="0" baseline="1984" sz="2100">
                <a:latin typeface="Times New Roman"/>
                <a:cs typeface="Times New Roman"/>
              </a:rPr>
              <a:t>(</a:t>
            </a:r>
            <a:r>
              <a:rPr dirty="0" baseline="1984" sz="2100" spc="7">
                <a:latin typeface="Times New Roman"/>
                <a:cs typeface="Times New Roman"/>
              </a:rPr>
              <a:t>7</a:t>
            </a:r>
            <a:r>
              <a:rPr dirty="0" baseline="1984" sz="2100">
                <a:latin typeface="Times New Roman"/>
                <a:cs typeface="Times New Roman"/>
              </a:rPr>
              <a:t>).</a:t>
            </a:r>
            <a:r>
              <a:rPr dirty="0" baseline="1984" sz="2100">
                <a:latin typeface="Times New Roman"/>
                <a:cs typeface="Times New Roman"/>
              </a:rPr>
              <a:t>	</a:t>
            </a:r>
            <a:r>
              <a:rPr dirty="0" baseline="1984" sz="2100" b="1">
                <a:latin typeface="Calibri"/>
                <a:cs typeface="Calibri"/>
              </a:rPr>
              <a:t>D</a:t>
            </a:r>
            <a:r>
              <a:rPr dirty="0" baseline="-9259" sz="1350" b="1">
                <a:latin typeface="Calibri"/>
                <a:cs typeface="Calibri"/>
              </a:rPr>
              <a:t>0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17081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Data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4168140" y="7616952"/>
            <a:ext cx="423672" cy="2118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289803" y="7616952"/>
            <a:ext cx="423672" cy="21031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4247769" y="7597520"/>
            <a:ext cx="1318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4110" algn="l"/>
              </a:tabLst>
            </a:pP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2	</a:t>
            </a:r>
            <a:r>
              <a:rPr dirty="0" sz="1400" b="1">
                <a:latin typeface="Calibri"/>
                <a:cs typeface="Calibri"/>
              </a:rPr>
              <a:t>D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6315455" y="9354311"/>
            <a:ext cx="396240" cy="2179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6395465" y="9335210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5154167" y="9354311"/>
            <a:ext cx="396239" cy="2179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 txBox="1"/>
          <p:nvPr/>
        </p:nvSpPr>
        <p:spPr>
          <a:xfrm>
            <a:off x="5234178" y="9335210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4023359" y="9291827"/>
            <a:ext cx="396239" cy="2179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2840735" y="9291827"/>
            <a:ext cx="396239" cy="2179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 txBox="1"/>
          <p:nvPr/>
        </p:nvSpPr>
        <p:spPr>
          <a:xfrm>
            <a:off x="2920110" y="9221520"/>
            <a:ext cx="1741805" cy="55626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1195070" algn="l"/>
              </a:tabLst>
            </a:pP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0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spc="-7" b="1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409"/>
              </a:spcBef>
            </a:pPr>
            <a:r>
              <a:rPr dirty="0" sz="1400" spc="-5">
                <a:latin typeface="Calibri"/>
                <a:cs typeface="Calibri"/>
              </a:rPr>
              <a:t>Fig.7PIPO shift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register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1695450" y="9163050"/>
            <a:ext cx="3778885" cy="0"/>
          </a:xfrm>
          <a:custGeom>
            <a:avLst/>
            <a:gdLst/>
            <a:ahLst/>
            <a:cxnLst/>
            <a:rect l="l" t="t" r="r" b="b"/>
            <a:pathLst>
              <a:path w="3778885" h="0">
                <a:moveTo>
                  <a:pt x="377888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532062" y="8314372"/>
            <a:ext cx="415289" cy="32829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 txBox="1"/>
          <p:nvPr/>
        </p:nvSpPr>
        <p:spPr>
          <a:xfrm>
            <a:off x="2656458" y="8350757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2226310" y="8354694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226310" y="8578850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19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226310" y="8639175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19" y="0"/>
                </a:moveTo>
                <a:lnTo>
                  <a:pt x="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3661092" y="8323262"/>
            <a:ext cx="415289" cy="32829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 txBox="1"/>
          <p:nvPr/>
        </p:nvSpPr>
        <p:spPr>
          <a:xfrm>
            <a:off x="3784472" y="8358377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1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3355340" y="8363584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3355340" y="8587740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3355340" y="8648065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856162" y="8341042"/>
            <a:ext cx="415289" cy="32829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 txBox="1"/>
          <p:nvPr/>
        </p:nvSpPr>
        <p:spPr>
          <a:xfrm>
            <a:off x="4580001" y="8376665"/>
            <a:ext cx="605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1480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2	</a:t>
            </a:r>
            <a:r>
              <a:rPr dirty="0" sz="1400" spc="-5" b="1">
                <a:latin typeface="Calibri"/>
                <a:cs typeface="Calibri"/>
              </a:rPr>
              <a:t>Q</a:t>
            </a:r>
            <a:r>
              <a:rPr dirty="0" baseline="-12345" sz="1350" b="1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4550409" y="8381365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550409" y="860551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19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550409" y="866584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19" y="0"/>
                </a:moveTo>
                <a:lnTo>
                  <a:pt x="0" y="6032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987732" y="8349932"/>
            <a:ext cx="415289" cy="32829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 txBox="1"/>
          <p:nvPr/>
        </p:nvSpPr>
        <p:spPr>
          <a:xfrm>
            <a:off x="6112002" y="8385809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5681979" y="8390254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4"/>
                </a:moveTo>
                <a:lnTo>
                  <a:pt x="638175" y="594994"/>
                </a:lnTo>
                <a:lnTo>
                  <a:pt x="638175" y="0"/>
                </a:lnTo>
                <a:lnTo>
                  <a:pt x="0" y="0"/>
                </a:lnTo>
                <a:lnTo>
                  <a:pt x="0" y="59499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681979" y="861440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681979" y="867473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5449570" y="8673465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335779" y="8664575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2000250" y="8637904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5459095" y="8656954"/>
            <a:ext cx="0" cy="508000"/>
          </a:xfrm>
          <a:custGeom>
            <a:avLst/>
            <a:gdLst/>
            <a:ahLst/>
            <a:cxnLst/>
            <a:rect l="l" t="t" r="r" b="b"/>
            <a:pathLst>
              <a:path w="0" h="508000">
                <a:moveTo>
                  <a:pt x="0" y="50799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335779" y="8655684"/>
            <a:ext cx="0" cy="507365"/>
          </a:xfrm>
          <a:custGeom>
            <a:avLst/>
            <a:gdLst/>
            <a:ahLst/>
            <a:cxnLst/>
            <a:rect l="l" t="t" r="r" b="b"/>
            <a:pathLst>
              <a:path w="0" h="507365">
                <a:moveTo>
                  <a:pt x="0" y="507365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3113404" y="8633459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1998979" y="8623300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3113404" y="8635365"/>
            <a:ext cx="241935" cy="3810"/>
          </a:xfrm>
          <a:custGeom>
            <a:avLst/>
            <a:gdLst/>
            <a:ahLst/>
            <a:cxnLst/>
            <a:rect l="l" t="t" r="r" b="b"/>
            <a:pathLst>
              <a:path w="241935" h="3809">
                <a:moveTo>
                  <a:pt x="0" y="0"/>
                </a:moveTo>
                <a:lnTo>
                  <a:pt x="241934" y="381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5182234" y="8449944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2873375" y="8443594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3180714" y="7871459"/>
            <a:ext cx="635" cy="606425"/>
          </a:xfrm>
          <a:custGeom>
            <a:avLst/>
            <a:gdLst/>
            <a:ahLst/>
            <a:cxnLst/>
            <a:rect l="l" t="t" r="r" b="b"/>
            <a:pathLst>
              <a:path w="635" h="606425">
                <a:moveTo>
                  <a:pt x="0" y="0"/>
                </a:moveTo>
                <a:lnTo>
                  <a:pt x="635" y="6064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3170554" y="8474709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4335779" y="7820025"/>
            <a:ext cx="0" cy="654685"/>
          </a:xfrm>
          <a:custGeom>
            <a:avLst/>
            <a:gdLst/>
            <a:ahLst/>
            <a:cxnLst/>
            <a:rect l="l" t="t" r="r" b="b"/>
            <a:pathLst>
              <a:path w="0" h="654684">
                <a:moveTo>
                  <a:pt x="0" y="0"/>
                </a:moveTo>
                <a:lnTo>
                  <a:pt x="0" y="65468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4351020" y="8471534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507990" y="7871459"/>
            <a:ext cx="0" cy="606425"/>
          </a:xfrm>
          <a:custGeom>
            <a:avLst/>
            <a:gdLst/>
            <a:ahLst/>
            <a:cxnLst/>
            <a:rect l="l" t="t" r="r" b="b"/>
            <a:pathLst>
              <a:path w="0" h="606425">
                <a:moveTo>
                  <a:pt x="0" y="0"/>
                </a:moveTo>
                <a:lnTo>
                  <a:pt x="0" y="6064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507990" y="8474709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032635" y="7871459"/>
            <a:ext cx="0" cy="563245"/>
          </a:xfrm>
          <a:custGeom>
            <a:avLst/>
            <a:gdLst/>
            <a:ahLst/>
            <a:cxnLst/>
            <a:rect l="l" t="t" r="r" b="b"/>
            <a:pathLst>
              <a:path w="0" h="563245">
                <a:moveTo>
                  <a:pt x="0" y="0"/>
                </a:moveTo>
                <a:lnTo>
                  <a:pt x="0" y="5632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032635" y="8431529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360670" y="8457565"/>
            <a:ext cx="0" cy="906144"/>
          </a:xfrm>
          <a:custGeom>
            <a:avLst/>
            <a:gdLst/>
            <a:ahLst/>
            <a:cxnLst/>
            <a:rect l="l" t="t" r="r" b="b"/>
            <a:pathLst>
              <a:path w="0" h="906145">
                <a:moveTo>
                  <a:pt x="0" y="0"/>
                </a:moveTo>
                <a:lnTo>
                  <a:pt x="0" y="90614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6490970" y="8434704"/>
            <a:ext cx="0" cy="868680"/>
          </a:xfrm>
          <a:custGeom>
            <a:avLst/>
            <a:gdLst/>
            <a:ahLst/>
            <a:cxnLst/>
            <a:rect l="l" t="t" r="r" b="b"/>
            <a:pathLst>
              <a:path w="0" h="868679">
                <a:moveTo>
                  <a:pt x="0" y="0"/>
                </a:moveTo>
                <a:lnTo>
                  <a:pt x="0" y="86867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3054985" y="8438515"/>
            <a:ext cx="0" cy="904875"/>
          </a:xfrm>
          <a:custGeom>
            <a:avLst/>
            <a:gdLst/>
            <a:ahLst/>
            <a:cxnLst/>
            <a:rect l="l" t="t" r="r" b="b"/>
            <a:pathLst>
              <a:path w="0" h="904875">
                <a:moveTo>
                  <a:pt x="0" y="0"/>
                </a:moveTo>
                <a:lnTo>
                  <a:pt x="0" y="9048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4189729" y="8439784"/>
            <a:ext cx="635" cy="872490"/>
          </a:xfrm>
          <a:custGeom>
            <a:avLst/>
            <a:gdLst/>
            <a:ahLst/>
            <a:cxnLst/>
            <a:rect l="l" t="t" r="r" b="b"/>
            <a:pathLst>
              <a:path w="635" h="872490">
                <a:moveTo>
                  <a:pt x="635" y="0"/>
                </a:moveTo>
                <a:lnTo>
                  <a:pt x="0" y="87249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6306184" y="8438515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4006215" y="8448040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78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</a:t>
            </a:r>
            <a:endParaRPr sz="1400">
              <a:latin typeface="Lucida Calligraphy"/>
              <a:cs typeface="Lucida Calligraphy"/>
            </a:endParaRPr>
          </a:p>
          <a:p>
            <a:pPr marL="446405">
              <a:lnSpc>
                <a:spcPct val="100000"/>
              </a:lnSpc>
              <a:spcBef>
                <a:spcPts val="505"/>
              </a:spcBef>
            </a:pPr>
            <a:r>
              <a:rPr dirty="0" sz="1400" i="1">
                <a:latin typeface="Lucida Calligraphy"/>
                <a:cs typeface="Lucida Calligraphy"/>
              </a:rPr>
              <a:t>Y.</a:t>
            </a:r>
            <a:r>
              <a:rPr dirty="0" sz="1400" spc="-1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55928" y="504546"/>
            <a:ext cx="1564005" cy="5105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</a:t>
            </a:r>
            <a:r>
              <a:rPr dirty="0" sz="1400" spc="-10" i="1">
                <a:latin typeface="Lucida Calligraphy"/>
                <a:cs typeface="Lucida Calligraphy"/>
              </a:rPr>
              <a:t> </a:t>
            </a:r>
            <a:r>
              <a:rPr dirty="0" sz="1400" i="1">
                <a:latin typeface="Lucida Calligraphy"/>
                <a:cs typeface="Lucida Calligraphy"/>
              </a:rPr>
              <a:t>Two:</a:t>
            </a:r>
            <a:endParaRPr sz="1400">
              <a:latin typeface="Lucida Calligraphy"/>
              <a:cs typeface="Lucida Calligraphy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i="1">
                <a:latin typeface="Lucida Calligraphy"/>
                <a:cs typeface="Lucida Calligraphy"/>
              </a:rPr>
              <a:t>F.F</a:t>
            </a:r>
            <a:r>
              <a:rPr dirty="0" sz="1400" spc="-7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applications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604" y="1192528"/>
            <a:ext cx="5300980" cy="139065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4210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Ex1/ design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register that transfers the data </a:t>
            </a:r>
            <a:r>
              <a:rPr dirty="0" sz="1400" spc="-20">
                <a:latin typeface="Times New Roman"/>
                <a:cs typeface="Times New Roman"/>
              </a:rPr>
              <a:t>(</a:t>
            </a:r>
            <a:r>
              <a:rPr dirty="0" sz="1450" spc="-20" b="1" i="1">
                <a:solidFill>
                  <a:srgbClr val="5677FF"/>
                </a:solidFill>
                <a:latin typeface="Cambria Math"/>
                <a:cs typeface="Cambria Math"/>
              </a:rPr>
              <a:t>1100110</a:t>
            </a:r>
            <a:r>
              <a:rPr dirty="0" sz="1400" spc="-2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to the </a:t>
            </a:r>
            <a:r>
              <a:rPr dirty="0" sz="1400" spc="-5">
                <a:latin typeface="Times New Roman"/>
                <a:cs typeface="Times New Roman"/>
              </a:rPr>
              <a:t>left using  </a:t>
            </a:r>
            <a:r>
              <a:rPr dirty="0" sz="1400">
                <a:latin typeface="Times New Roman"/>
                <a:cs typeface="Times New Roman"/>
              </a:rPr>
              <a:t>four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50" spc="-15" b="1" i="1">
                <a:solidFill>
                  <a:srgbClr val="5677FF"/>
                </a:solidFill>
                <a:latin typeface="Cambria Math"/>
                <a:cs typeface="Cambria Math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flip-flops, and </a:t>
            </a:r>
            <a:r>
              <a:rPr dirty="0" sz="1400">
                <a:latin typeface="Times New Roman"/>
                <a:cs typeface="Times New Roman"/>
              </a:rPr>
              <a:t>draw </a:t>
            </a:r>
            <a:r>
              <a:rPr dirty="0" sz="1400" spc="-5">
                <a:latin typeface="Times New Roman"/>
                <a:cs typeface="Times New Roman"/>
              </a:rPr>
              <a:t>the outputs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these flip-flops after seven  pulses.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58311" y="3025139"/>
            <a:ext cx="413003" cy="2103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09216" y="2973323"/>
            <a:ext cx="413004" cy="2118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201291" y="2953257"/>
            <a:ext cx="180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76315" y="3032759"/>
            <a:ext cx="413003" cy="2103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27220" y="3006851"/>
            <a:ext cx="411479" cy="2118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519548" y="2986785"/>
            <a:ext cx="180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2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75547" y="2954337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611247" y="2989833"/>
            <a:ext cx="191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0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69795" y="2994659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9795" y="321881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9795" y="327913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19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04577" y="2963227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298825" y="3003549"/>
            <a:ext cx="638175" cy="594995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14604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114"/>
              </a:spcBef>
              <a:tabLst>
                <a:tab pos="441325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baseline="-12345" sz="1350">
                <a:latin typeface="Calibri"/>
                <a:cs typeface="Calibri"/>
              </a:rPr>
              <a:t>1 	 </a:t>
            </a: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1</a:t>
            </a:r>
            <a:endParaRPr baseline="-9259" sz="13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298825" y="322770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98825" y="328802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99647" y="2981007"/>
            <a:ext cx="415289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493895" y="3021329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493895" y="324548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19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493895" y="330580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19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931217" y="2989897"/>
            <a:ext cx="415289" cy="3282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935601" y="3024885"/>
            <a:ext cx="13284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32790" algn="l"/>
                <a:tab pos="1132205" algn="l"/>
              </a:tabLst>
            </a:pPr>
            <a:r>
              <a:rPr dirty="0" baseline="1984" sz="2100">
                <a:latin typeface="Calibri"/>
                <a:cs typeface="Calibri"/>
              </a:rPr>
              <a:t>Q</a:t>
            </a:r>
            <a:r>
              <a:rPr dirty="0" baseline="-9259" sz="1350">
                <a:latin typeface="Calibri"/>
                <a:cs typeface="Calibri"/>
              </a:rPr>
              <a:t>2	</a:t>
            </a:r>
            <a:r>
              <a:rPr dirty="0" baseline="3968" sz="2100">
                <a:latin typeface="Calibri"/>
                <a:cs typeface="Calibri"/>
              </a:rPr>
              <a:t>D</a:t>
            </a:r>
            <a:r>
              <a:rPr dirty="0" baseline="-6172" sz="1350">
                <a:latin typeface="Calibri"/>
                <a:cs typeface="Calibri"/>
              </a:rPr>
              <a:t>3	</a:t>
            </a:r>
            <a:r>
              <a:rPr dirty="0" sz="1400">
                <a:latin typeface="Calibri"/>
                <a:cs typeface="Calibri"/>
              </a:rPr>
              <a:t>Q</a:t>
            </a:r>
            <a:r>
              <a:rPr dirty="0" baseline="-12345" sz="1350">
                <a:latin typeface="Calibri"/>
                <a:cs typeface="Calibri"/>
              </a:rPr>
              <a:t>3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25465" y="3030219"/>
            <a:ext cx="638175" cy="594995"/>
          </a:xfrm>
          <a:custGeom>
            <a:avLst/>
            <a:gdLst/>
            <a:ahLst/>
            <a:cxnLst/>
            <a:rect l="l" t="t" r="r" b="b"/>
            <a:pathLst>
              <a:path w="638175" h="594995">
                <a:moveTo>
                  <a:pt x="0" y="594995"/>
                </a:moveTo>
                <a:lnTo>
                  <a:pt x="638175" y="594995"/>
                </a:lnTo>
                <a:lnTo>
                  <a:pt x="638175" y="0"/>
                </a:lnTo>
                <a:lnTo>
                  <a:pt x="0" y="0"/>
                </a:lnTo>
                <a:lnTo>
                  <a:pt x="0" y="59499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25465" y="3254374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0" y="0"/>
                </a:moveTo>
                <a:lnTo>
                  <a:pt x="9652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25465" y="3314699"/>
            <a:ext cx="96520" cy="60325"/>
          </a:xfrm>
          <a:custGeom>
            <a:avLst/>
            <a:gdLst/>
            <a:ahLst/>
            <a:cxnLst/>
            <a:rect l="l" t="t" r="r" b="b"/>
            <a:pathLst>
              <a:path w="96520" h="60325">
                <a:moveTo>
                  <a:pt x="96520" y="0"/>
                </a:moveTo>
                <a:lnTo>
                  <a:pt x="0" y="6032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07970" y="3060064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4" h="76200">
                <a:moveTo>
                  <a:pt x="414655" y="50781"/>
                </a:moveTo>
                <a:lnTo>
                  <a:pt x="414655" y="76200"/>
                </a:lnTo>
                <a:lnTo>
                  <a:pt x="465455" y="50800"/>
                </a:lnTo>
                <a:lnTo>
                  <a:pt x="427355" y="50800"/>
                </a:lnTo>
                <a:lnTo>
                  <a:pt x="414655" y="50781"/>
                </a:lnTo>
                <a:close/>
              </a:path>
              <a:path w="490854" h="76200">
                <a:moveTo>
                  <a:pt x="414655" y="25381"/>
                </a:moveTo>
                <a:lnTo>
                  <a:pt x="414655" y="50781"/>
                </a:lnTo>
                <a:lnTo>
                  <a:pt x="427355" y="50800"/>
                </a:lnTo>
                <a:lnTo>
                  <a:pt x="427355" y="25400"/>
                </a:lnTo>
                <a:lnTo>
                  <a:pt x="414655" y="25381"/>
                </a:lnTo>
                <a:close/>
              </a:path>
              <a:path w="490854" h="76200">
                <a:moveTo>
                  <a:pt x="414655" y="0"/>
                </a:moveTo>
                <a:lnTo>
                  <a:pt x="414655" y="25381"/>
                </a:lnTo>
                <a:lnTo>
                  <a:pt x="427355" y="25400"/>
                </a:lnTo>
                <a:lnTo>
                  <a:pt x="427355" y="50800"/>
                </a:lnTo>
                <a:lnTo>
                  <a:pt x="465455" y="50800"/>
                </a:lnTo>
                <a:lnTo>
                  <a:pt x="490855" y="38100"/>
                </a:lnTo>
                <a:lnTo>
                  <a:pt x="414655" y="0"/>
                </a:lnTo>
                <a:close/>
              </a:path>
              <a:path w="490854" h="76200">
                <a:moveTo>
                  <a:pt x="0" y="24765"/>
                </a:moveTo>
                <a:lnTo>
                  <a:pt x="0" y="50165"/>
                </a:lnTo>
                <a:lnTo>
                  <a:pt x="414655" y="50781"/>
                </a:lnTo>
                <a:lnTo>
                  <a:pt x="414655" y="25381"/>
                </a:lnTo>
                <a:lnTo>
                  <a:pt x="0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43984" y="3060445"/>
            <a:ext cx="549910" cy="76200"/>
          </a:xfrm>
          <a:custGeom>
            <a:avLst/>
            <a:gdLst/>
            <a:ahLst/>
            <a:cxnLst/>
            <a:rect l="l" t="t" r="r" b="b"/>
            <a:pathLst>
              <a:path w="549910" h="76200">
                <a:moveTo>
                  <a:pt x="473667" y="50880"/>
                </a:moveTo>
                <a:lnTo>
                  <a:pt x="473582" y="76200"/>
                </a:lnTo>
                <a:lnTo>
                  <a:pt x="524553" y="50927"/>
                </a:lnTo>
                <a:lnTo>
                  <a:pt x="486410" y="50927"/>
                </a:lnTo>
                <a:lnTo>
                  <a:pt x="473667" y="50880"/>
                </a:lnTo>
                <a:close/>
              </a:path>
              <a:path w="549910" h="76200">
                <a:moveTo>
                  <a:pt x="473752" y="25480"/>
                </a:moveTo>
                <a:lnTo>
                  <a:pt x="473667" y="50880"/>
                </a:lnTo>
                <a:lnTo>
                  <a:pt x="486410" y="50927"/>
                </a:lnTo>
                <a:lnTo>
                  <a:pt x="486410" y="25527"/>
                </a:lnTo>
                <a:lnTo>
                  <a:pt x="473752" y="25480"/>
                </a:lnTo>
                <a:close/>
              </a:path>
              <a:path w="549910" h="76200">
                <a:moveTo>
                  <a:pt x="473837" y="0"/>
                </a:moveTo>
                <a:lnTo>
                  <a:pt x="473752" y="25480"/>
                </a:lnTo>
                <a:lnTo>
                  <a:pt x="486410" y="25527"/>
                </a:lnTo>
                <a:lnTo>
                  <a:pt x="486410" y="50927"/>
                </a:lnTo>
                <a:lnTo>
                  <a:pt x="524553" y="50927"/>
                </a:lnTo>
                <a:lnTo>
                  <a:pt x="549910" y="38354"/>
                </a:lnTo>
                <a:lnTo>
                  <a:pt x="473837" y="0"/>
                </a:lnTo>
                <a:close/>
              </a:path>
              <a:path w="549910" h="76200">
                <a:moveTo>
                  <a:pt x="0" y="23749"/>
                </a:moveTo>
                <a:lnTo>
                  <a:pt x="0" y="49149"/>
                </a:lnTo>
                <a:lnTo>
                  <a:pt x="473667" y="50880"/>
                </a:lnTo>
                <a:lnTo>
                  <a:pt x="473752" y="25480"/>
                </a:lnTo>
                <a:lnTo>
                  <a:pt x="0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34609" y="3059429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4" h="76200">
                <a:moveTo>
                  <a:pt x="414654" y="50781"/>
                </a:moveTo>
                <a:lnTo>
                  <a:pt x="414654" y="76200"/>
                </a:lnTo>
                <a:lnTo>
                  <a:pt x="465454" y="50800"/>
                </a:lnTo>
                <a:lnTo>
                  <a:pt x="427354" y="50800"/>
                </a:lnTo>
                <a:lnTo>
                  <a:pt x="414654" y="50781"/>
                </a:lnTo>
                <a:close/>
              </a:path>
              <a:path w="490854" h="76200">
                <a:moveTo>
                  <a:pt x="414654" y="25381"/>
                </a:moveTo>
                <a:lnTo>
                  <a:pt x="414654" y="50781"/>
                </a:lnTo>
                <a:lnTo>
                  <a:pt x="427354" y="50800"/>
                </a:lnTo>
                <a:lnTo>
                  <a:pt x="427354" y="25400"/>
                </a:lnTo>
                <a:lnTo>
                  <a:pt x="414654" y="25381"/>
                </a:lnTo>
                <a:close/>
              </a:path>
              <a:path w="490854" h="76200">
                <a:moveTo>
                  <a:pt x="414654" y="0"/>
                </a:moveTo>
                <a:lnTo>
                  <a:pt x="414654" y="25381"/>
                </a:lnTo>
                <a:lnTo>
                  <a:pt x="427354" y="25400"/>
                </a:lnTo>
                <a:lnTo>
                  <a:pt x="427354" y="50800"/>
                </a:lnTo>
                <a:lnTo>
                  <a:pt x="465454" y="50800"/>
                </a:lnTo>
                <a:lnTo>
                  <a:pt x="490854" y="38100"/>
                </a:lnTo>
                <a:lnTo>
                  <a:pt x="414654" y="0"/>
                </a:lnTo>
                <a:close/>
              </a:path>
              <a:path w="490854" h="76200">
                <a:moveTo>
                  <a:pt x="0" y="24764"/>
                </a:moveTo>
                <a:lnTo>
                  <a:pt x="0" y="50164"/>
                </a:lnTo>
                <a:lnTo>
                  <a:pt x="414654" y="50781"/>
                </a:lnTo>
                <a:lnTo>
                  <a:pt x="414654" y="25381"/>
                </a:lnTo>
                <a:lnTo>
                  <a:pt x="0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78939" y="3058794"/>
            <a:ext cx="490855" cy="76200"/>
          </a:xfrm>
          <a:custGeom>
            <a:avLst/>
            <a:gdLst/>
            <a:ahLst/>
            <a:cxnLst/>
            <a:rect l="l" t="t" r="r" b="b"/>
            <a:pathLst>
              <a:path w="490855" h="76200">
                <a:moveTo>
                  <a:pt x="414655" y="50781"/>
                </a:moveTo>
                <a:lnTo>
                  <a:pt x="414655" y="76200"/>
                </a:lnTo>
                <a:lnTo>
                  <a:pt x="465455" y="50800"/>
                </a:lnTo>
                <a:lnTo>
                  <a:pt x="427355" y="50800"/>
                </a:lnTo>
                <a:lnTo>
                  <a:pt x="414655" y="50781"/>
                </a:lnTo>
                <a:close/>
              </a:path>
              <a:path w="490855" h="76200">
                <a:moveTo>
                  <a:pt x="414655" y="25381"/>
                </a:moveTo>
                <a:lnTo>
                  <a:pt x="414655" y="50781"/>
                </a:lnTo>
                <a:lnTo>
                  <a:pt x="427355" y="50800"/>
                </a:lnTo>
                <a:lnTo>
                  <a:pt x="427355" y="25400"/>
                </a:lnTo>
                <a:lnTo>
                  <a:pt x="414655" y="25381"/>
                </a:lnTo>
                <a:close/>
              </a:path>
              <a:path w="490855" h="76200">
                <a:moveTo>
                  <a:pt x="414655" y="0"/>
                </a:moveTo>
                <a:lnTo>
                  <a:pt x="414655" y="25381"/>
                </a:lnTo>
                <a:lnTo>
                  <a:pt x="427355" y="25400"/>
                </a:lnTo>
                <a:lnTo>
                  <a:pt x="427355" y="50800"/>
                </a:lnTo>
                <a:lnTo>
                  <a:pt x="465455" y="50800"/>
                </a:lnTo>
                <a:lnTo>
                  <a:pt x="490855" y="38100"/>
                </a:lnTo>
                <a:lnTo>
                  <a:pt x="414655" y="0"/>
                </a:lnTo>
                <a:close/>
              </a:path>
              <a:path w="490855" h="76200">
                <a:moveTo>
                  <a:pt x="0" y="24765"/>
                </a:moveTo>
                <a:lnTo>
                  <a:pt x="0" y="50165"/>
                </a:lnTo>
                <a:lnTo>
                  <a:pt x="414655" y="50781"/>
                </a:lnTo>
                <a:lnTo>
                  <a:pt x="414655" y="25381"/>
                </a:lnTo>
                <a:lnTo>
                  <a:pt x="0" y="24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144524" y="2750819"/>
            <a:ext cx="810768" cy="21183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223568" y="2730754"/>
            <a:ext cx="632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Data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i/p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136322" y="2687637"/>
            <a:ext cx="888999" cy="3206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226302" y="2723133"/>
            <a:ext cx="683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Data</a:t>
            </a:r>
            <a:r>
              <a:rPr dirty="0" sz="1400" spc="-6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o/p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144524" y="3742943"/>
            <a:ext cx="547115" cy="21031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30604" y="3723258"/>
            <a:ext cx="5299075" cy="902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541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CLK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44300"/>
              </a:lnSpc>
              <a:spcBef>
                <a:spcPts val="375"/>
              </a:spcBef>
            </a:pPr>
            <a:r>
              <a:rPr dirty="0" sz="1400" spc="-5">
                <a:latin typeface="Times New Roman"/>
                <a:cs typeface="Times New Roman"/>
              </a:rPr>
              <a:t>The waveforms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outputs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flip-flops are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following  </a:t>
            </a:r>
            <a:r>
              <a:rPr dirty="0" sz="1400">
                <a:latin typeface="Times New Roman"/>
                <a:cs typeface="Times New Roman"/>
              </a:rPr>
              <a:t>figure.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623694" y="3820794"/>
            <a:ext cx="3778885" cy="0"/>
          </a:xfrm>
          <a:custGeom>
            <a:avLst/>
            <a:gdLst/>
            <a:ahLst/>
            <a:cxnLst/>
            <a:rect l="l" t="t" r="r" b="b"/>
            <a:pathLst>
              <a:path w="3778885" h="0">
                <a:moveTo>
                  <a:pt x="377888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384165" y="3313429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70375" y="3304539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 h="0">
                <a:moveTo>
                  <a:pt x="22352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934845" y="3277869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 h="0">
                <a:moveTo>
                  <a:pt x="22351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84165" y="3296919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5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269740" y="3295649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048000" y="3273424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933575" y="3263264"/>
            <a:ext cx="635" cy="541655"/>
          </a:xfrm>
          <a:custGeom>
            <a:avLst/>
            <a:gdLst/>
            <a:ahLst/>
            <a:cxnLst/>
            <a:rect l="l" t="t" r="r" b="b"/>
            <a:pathLst>
              <a:path w="635" h="541654">
                <a:moveTo>
                  <a:pt x="0" y="541654"/>
                </a:moveTo>
                <a:lnTo>
                  <a:pt x="6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48000" y="3268979"/>
            <a:ext cx="241935" cy="8890"/>
          </a:xfrm>
          <a:custGeom>
            <a:avLst/>
            <a:gdLst/>
            <a:ahLst/>
            <a:cxnLst/>
            <a:rect l="l" t="t" r="r" b="b"/>
            <a:pathLst>
              <a:path w="241935" h="8889">
                <a:moveTo>
                  <a:pt x="241935" y="0"/>
                </a:moveTo>
                <a:lnTo>
                  <a:pt x="0" y="8889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63513" y="3058667"/>
            <a:ext cx="396875" cy="76200"/>
          </a:xfrm>
          <a:custGeom>
            <a:avLst/>
            <a:gdLst/>
            <a:ahLst/>
            <a:cxnLst/>
            <a:rect l="l" t="t" r="r" b="b"/>
            <a:pathLst>
              <a:path w="396875" h="76200">
                <a:moveTo>
                  <a:pt x="371571" y="25400"/>
                </a:moveTo>
                <a:lnTo>
                  <a:pt x="332739" y="25400"/>
                </a:lnTo>
                <a:lnTo>
                  <a:pt x="332993" y="50800"/>
                </a:lnTo>
                <a:lnTo>
                  <a:pt x="320252" y="50877"/>
                </a:lnTo>
                <a:lnTo>
                  <a:pt x="320420" y="76200"/>
                </a:lnTo>
                <a:lnTo>
                  <a:pt x="396366" y="37592"/>
                </a:lnTo>
                <a:lnTo>
                  <a:pt x="371571" y="25400"/>
                </a:lnTo>
                <a:close/>
              </a:path>
              <a:path w="396875" h="76200">
                <a:moveTo>
                  <a:pt x="320082" y="25477"/>
                </a:moveTo>
                <a:lnTo>
                  <a:pt x="0" y="27432"/>
                </a:lnTo>
                <a:lnTo>
                  <a:pt x="253" y="52832"/>
                </a:lnTo>
                <a:lnTo>
                  <a:pt x="320252" y="50877"/>
                </a:lnTo>
                <a:lnTo>
                  <a:pt x="320082" y="25477"/>
                </a:lnTo>
                <a:close/>
              </a:path>
              <a:path w="396875" h="76200">
                <a:moveTo>
                  <a:pt x="332739" y="25400"/>
                </a:moveTo>
                <a:lnTo>
                  <a:pt x="320082" y="25477"/>
                </a:lnTo>
                <a:lnTo>
                  <a:pt x="320252" y="50877"/>
                </a:lnTo>
                <a:lnTo>
                  <a:pt x="332993" y="50800"/>
                </a:lnTo>
                <a:lnTo>
                  <a:pt x="332739" y="25400"/>
                </a:lnTo>
                <a:close/>
              </a:path>
              <a:path w="396875" h="76200">
                <a:moveTo>
                  <a:pt x="319913" y="0"/>
                </a:moveTo>
                <a:lnTo>
                  <a:pt x="320082" y="25477"/>
                </a:lnTo>
                <a:lnTo>
                  <a:pt x="371571" y="25400"/>
                </a:lnTo>
                <a:lnTo>
                  <a:pt x="3199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207884" y="9337014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207884" y="9446208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207884" y="9551365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35454" y="6010465"/>
            <a:ext cx="596265" cy="0"/>
          </a:xfrm>
          <a:custGeom>
            <a:avLst/>
            <a:gdLst/>
            <a:ahLst/>
            <a:cxnLst/>
            <a:rect l="l" t="t" r="r" b="b"/>
            <a:pathLst>
              <a:path w="596264" h="0">
                <a:moveTo>
                  <a:pt x="0" y="0"/>
                </a:moveTo>
                <a:lnTo>
                  <a:pt x="596264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319020" y="575995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310129" y="576186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778250" y="575487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245100" y="576186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776979" y="6010147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245100" y="576186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001520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35454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001520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9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446020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12085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712085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45509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179445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445509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90009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56075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5" y="0"/>
                </a:lnTo>
                <a:lnTo>
                  <a:pt x="353695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156075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893945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627879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893945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338445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604509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89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604509" y="514781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288404" y="5138927"/>
            <a:ext cx="0" cy="233045"/>
          </a:xfrm>
          <a:custGeom>
            <a:avLst/>
            <a:gdLst/>
            <a:ahLst/>
            <a:cxnLst/>
            <a:rect l="l" t="t" r="r" b="b"/>
            <a:pathLst>
              <a:path w="0" h="233045">
                <a:moveTo>
                  <a:pt x="0" y="0"/>
                </a:moveTo>
                <a:lnTo>
                  <a:pt x="0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013450" y="5380862"/>
            <a:ext cx="267335" cy="0"/>
          </a:xfrm>
          <a:custGeom>
            <a:avLst/>
            <a:gdLst/>
            <a:ahLst/>
            <a:cxnLst/>
            <a:rect l="l" t="t" r="r" b="b"/>
            <a:pathLst>
              <a:path w="267335" h="0">
                <a:moveTo>
                  <a:pt x="0" y="0"/>
                </a:moveTo>
                <a:lnTo>
                  <a:pt x="26733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279515" y="5147817"/>
            <a:ext cx="707390" cy="233045"/>
          </a:xfrm>
          <a:custGeom>
            <a:avLst/>
            <a:gdLst/>
            <a:ahLst/>
            <a:cxnLst/>
            <a:rect l="l" t="t" r="r" b="b"/>
            <a:pathLst>
              <a:path w="707390" h="233045">
                <a:moveTo>
                  <a:pt x="0" y="0"/>
                </a:moveTo>
                <a:lnTo>
                  <a:pt x="353694" y="0"/>
                </a:lnTo>
                <a:lnTo>
                  <a:pt x="353694" y="233044"/>
                </a:lnTo>
                <a:lnTo>
                  <a:pt x="707389" y="23304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168908" y="5876543"/>
            <a:ext cx="562355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168908" y="5266943"/>
            <a:ext cx="562355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1247952" y="5238114"/>
            <a:ext cx="381635" cy="8496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107947" y="6580631"/>
            <a:ext cx="562355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107947" y="8071103"/>
            <a:ext cx="562355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107947" y="7086600"/>
            <a:ext cx="562355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115567" y="7587995"/>
            <a:ext cx="562356" cy="2103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1186992" y="6552056"/>
            <a:ext cx="218440" cy="17303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Q</a:t>
            </a:r>
            <a:r>
              <a:rPr dirty="0" baseline="-12345" sz="1350" spc="-7">
                <a:latin typeface="Times New Roman"/>
                <a:cs typeface="Times New Roman"/>
              </a:rPr>
              <a:t>0</a:t>
            </a:r>
            <a:endParaRPr baseline="-12345" sz="1350">
              <a:latin typeface="Times New Roman"/>
              <a:cs typeface="Times New Roman"/>
            </a:endParaRPr>
          </a:p>
          <a:p>
            <a:pPr algn="just" marL="12700" marR="5080">
              <a:lnSpc>
                <a:spcPct val="230700"/>
              </a:lnSpc>
              <a:spcBef>
                <a:spcPts val="105"/>
              </a:spcBef>
            </a:pPr>
            <a:r>
              <a:rPr dirty="0" sz="1400" spc="-10">
                <a:latin typeface="Times New Roman"/>
                <a:cs typeface="Times New Roman"/>
              </a:rPr>
              <a:t>Q</a:t>
            </a:r>
            <a:r>
              <a:rPr dirty="0" baseline="-12345" sz="1350">
                <a:latin typeface="Times New Roman"/>
                <a:cs typeface="Times New Roman"/>
              </a:rPr>
              <a:t>1  </a:t>
            </a:r>
            <a:r>
              <a:rPr dirty="0" sz="1400" spc="-10">
                <a:latin typeface="Times New Roman"/>
                <a:cs typeface="Times New Roman"/>
              </a:rPr>
              <a:t>Q</a:t>
            </a:r>
            <a:r>
              <a:rPr dirty="0" baseline="-12345" sz="1350">
                <a:latin typeface="Times New Roman"/>
                <a:cs typeface="Times New Roman"/>
              </a:rPr>
              <a:t>2  </a:t>
            </a:r>
            <a:r>
              <a:rPr dirty="0" sz="1400" spc="-10">
                <a:latin typeface="Times New Roman"/>
                <a:cs typeface="Times New Roman"/>
              </a:rPr>
              <a:t>Q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1674495" y="6690232"/>
            <a:ext cx="1021080" cy="635"/>
          </a:xfrm>
          <a:custGeom>
            <a:avLst/>
            <a:gdLst/>
            <a:ahLst/>
            <a:cxnLst/>
            <a:rect l="l" t="t" r="r" b="b"/>
            <a:pathLst>
              <a:path w="1021080" h="634">
                <a:moveTo>
                  <a:pt x="0" y="0"/>
                </a:moveTo>
                <a:lnTo>
                  <a:pt x="102108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695575" y="644004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686685" y="6441947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154804" y="643496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621654" y="644194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153534" y="669023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621654" y="6441947"/>
            <a:ext cx="1433195" cy="0"/>
          </a:xfrm>
          <a:custGeom>
            <a:avLst/>
            <a:gdLst/>
            <a:ahLst/>
            <a:cxnLst/>
            <a:rect l="l" t="t" r="r" b="b"/>
            <a:pathLst>
              <a:path w="1433195" h="0">
                <a:moveTo>
                  <a:pt x="0" y="0"/>
                </a:moveTo>
                <a:lnTo>
                  <a:pt x="1432941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674495" y="7205852"/>
            <a:ext cx="1817370" cy="0"/>
          </a:xfrm>
          <a:custGeom>
            <a:avLst/>
            <a:gdLst/>
            <a:ahLst/>
            <a:cxnLst/>
            <a:rect l="l" t="t" r="r" b="b"/>
            <a:pathLst>
              <a:path w="1817370" h="0">
                <a:moveTo>
                  <a:pt x="0" y="0"/>
                </a:moveTo>
                <a:lnTo>
                  <a:pt x="181737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491865" y="696264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482975" y="696455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2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951095" y="696455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419215" y="696455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79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951095" y="720585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410325" y="6957567"/>
            <a:ext cx="567690" cy="6985"/>
          </a:xfrm>
          <a:custGeom>
            <a:avLst/>
            <a:gdLst/>
            <a:ahLst/>
            <a:cxnLst/>
            <a:rect l="l" t="t" r="r" b="b"/>
            <a:pathLst>
              <a:path w="567690" h="6984">
                <a:moveTo>
                  <a:pt x="0" y="6984"/>
                </a:moveTo>
                <a:lnTo>
                  <a:pt x="56769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674495" y="7717663"/>
            <a:ext cx="2552700" cy="635"/>
          </a:xfrm>
          <a:custGeom>
            <a:avLst/>
            <a:gdLst/>
            <a:ahLst/>
            <a:cxnLst/>
            <a:rect l="l" t="t" r="r" b="b"/>
            <a:pathLst>
              <a:path w="2552700" h="634">
                <a:moveTo>
                  <a:pt x="0" y="0"/>
                </a:moveTo>
                <a:lnTo>
                  <a:pt x="2552700" y="6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236084" y="7473188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227195" y="7475092"/>
            <a:ext cx="1468120" cy="0"/>
          </a:xfrm>
          <a:custGeom>
            <a:avLst/>
            <a:gdLst/>
            <a:ahLst/>
            <a:cxnLst/>
            <a:rect l="l" t="t" r="r" b="b"/>
            <a:pathLst>
              <a:path w="1468120" h="0">
                <a:moveTo>
                  <a:pt x="0" y="0"/>
                </a:moveTo>
                <a:lnTo>
                  <a:pt x="14681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695315" y="7468107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681345" y="7723695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4" h="0">
                <a:moveTo>
                  <a:pt x="0" y="0"/>
                </a:moveTo>
                <a:lnTo>
                  <a:pt x="1373251" y="0"/>
                </a:lnTo>
              </a:path>
            </a:pathLst>
          </a:custGeom>
          <a:ln w="260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951095" y="7934832"/>
            <a:ext cx="0" cy="259079"/>
          </a:xfrm>
          <a:custGeom>
            <a:avLst/>
            <a:gdLst/>
            <a:ahLst/>
            <a:cxnLst/>
            <a:rect l="l" t="t" r="r" b="b"/>
            <a:pathLst>
              <a:path w="0" h="259079">
                <a:moveTo>
                  <a:pt x="0" y="25908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735454" y="8185022"/>
            <a:ext cx="3215640" cy="16510"/>
          </a:xfrm>
          <a:custGeom>
            <a:avLst/>
            <a:gdLst/>
            <a:ahLst/>
            <a:cxnLst/>
            <a:rect l="l" t="t" r="r" b="b"/>
            <a:pathLst>
              <a:path w="3215640" h="16509">
                <a:moveTo>
                  <a:pt x="0" y="16510"/>
                </a:moveTo>
                <a:lnTo>
                  <a:pt x="3215640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12902" y="304799"/>
            <a:ext cx="6942861" cy="100777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961514" y="5194172"/>
            <a:ext cx="76200" cy="17970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675254" y="5183377"/>
            <a:ext cx="76200" cy="1797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408045" y="5183377"/>
            <a:ext cx="76200" cy="1797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111625" y="5196077"/>
            <a:ext cx="76200" cy="1797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852034" y="5185282"/>
            <a:ext cx="76200" cy="1797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567045" y="5185282"/>
            <a:ext cx="76200" cy="1797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250304" y="5192267"/>
            <a:ext cx="76200" cy="17970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terms:created xsi:type="dcterms:W3CDTF">2018-11-10T07:31:37Z</dcterms:created>
  <dcterms:modified xsi:type="dcterms:W3CDTF">2018-11-10T07:31:37Z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